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30"/>
  </p:notesMasterIdLst>
  <p:handoutMasterIdLst>
    <p:handoutMasterId r:id="rId31"/>
  </p:handoutMasterIdLst>
  <p:sldIdLst>
    <p:sldId id="274" r:id="rId2"/>
    <p:sldId id="320" r:id="rId3"/>
    <p:sldId id="321" r:id="rId4"/>
    <p:sldId id="291" r:id="rId5"/>
    <p:sldId id="322" r:id="rId6"/>
    <p:sldId id="316" r:id="rId7"/>
    <p:sldId id="317" r:id="rId8"/>
    <p:sldId id="323" r:id="rId9"/>
    <p:sldId id="293" r:id="rId10"/>
    <p:sldId id="296" r:id="rId11"/>
    <p:sldId id="300" r:id="rId12"/>
    <p:sldId id="299" r:id="rId13"/>
    <p:sldId id="298" r:id="rId14"/>
    <p:sldId id="304" r:id="rId15"/>
    <p:sldId id="303" r:id="rId16"/>
    <p:sldId id="302" r:id="rId17"/>
    <p:sldId id="306" r:id="rId18"/>
    <p:sldId id="307" r:id="rId19"/>
    <p:sldId id="305" r:id="rId20"/>
    <p:sldId id="308" r:id="rId21"/>
    <p:sldId id="309" r:id="rId22"/>
    <p:sldId id="310" r:id="rId23"/>
    <p:sldId id="311" r:id="rId24"/>
    <p:sldId id="318" r:id="rId25"/>
    <p:sldId id="319" r:id="rId26"/>
    <p:sldId id="314" r:id="rId27"/>
    <p:sldId id="315" r:id="rId28"/>
    <p:sldId id="277" r:id="rId29"/>
  </p:sldIdLst>
  <p:sldSz cx="12192000" cy="6858000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3" autoAdjust="0"/>
    <p:restoredTop sz="88718" autoAdjust="0"/>
  </p:normalViewPr>
  <p:slideViewPr>
    <p:cSldViewPr snapToGrid="0">
      <p:cViewPr>
        <p:scale>
          <a:sx n="66" d="100"/>
          <a:sy n="66" d="100"/>
        </p:scale>
        <p:origin x="-102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B060-21C8-461E-8CFC-DA10D8047F39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45C12-260F-40A2-8272-448F7BA3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7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E12E4-7C40-42ED-B8E9-0210F1A71D2C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65D27-FA74-44CC-845B-564038556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9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65D27-FA74-44CC-845B-564038556E8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07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1B025A0-C456-4D05-9AFF-6957FD7D207D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93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01D2-F697-4773-B64C-B09717F3296E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1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08A-AB24-495A-BBD9-EAC75BE8F170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75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3AE-14C6-4015-B3C8-3556B3FAA2CD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8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FF8A-E383-4EAC-AC4A-5D3FFBE8B5F1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22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F0FE-4B12-48DF-B531-A25E98D9E285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450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322C-ECC3-40FE-A9D1-1DCF5014DB75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73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CA6B2-26FF-4F99-B86E-A18E5AE6DD38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5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15EC-614D-4791-895B-E1C6068C45F5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6A19-9829-4022-B2B7-F519C49274B2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974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90AD-9870-49AB-A520-3C1C350FD106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67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6B069A0-5028-4A9B-9F2F-76B3416ABB80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E88624B-E61F-4E6D-A99B-05CFC8B3F1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46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207" y="457901"/>
            <a:ext cx="7757652" cy="1433562"/>
          </a:xfrm>
        </p:spPr>
        <p:txBody>
          <a:bodyPr>
            <a:noAutofit/>
          </a:bodyPr>
          <a:lstStyle/>
          <a:p>
            <a:pPr algn="ctr" rtl="1"/>
            <a:r>
              <a:rPr lang="en-US" sz="7200" b="1" dirty="0" smtClean="0"/>
              <a:t>IAASB update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8902" y="1991475"/>
            <a:ext cx="6997959" cy="4562588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endParaRPr lang="en-US" sz="2400" dirty="0"/>
          </a:p>
          <a:p>
            <a:pPr marL="0" indent="0" algn="ctr" rtl="1">
              <a:buNone/>
            </a:pPr>
            <a:endParaRPr lang="en-US" sz="2400" dirty="0" smtClean="0"/>
          </a:p>
          <a:p>
            <a:pPr marL="0" indent="0" algn="ctr" rtl="1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pPr marL="0" indent="0" algn="ctr" rtl="1">
              <a:buNone/>
            </a:pPr>
            <a:endParaRPr lang="ar-SA" dirty="0" smtClean="0"/>
          </a:p>
          <a:p>
            <a:pPr marL="0" indent="0" algn="ctr" rtl="1">
              <a:buNone/>
            </a:pPr>
            <a:r>
              <a:rPr lang="ar-SA" sz="2500" b="1" dirty="0" smtClean="0">
                <a:solidFill>
                  <a:schemeClr val="tx1"/>
                </a:solidFill>
                <a:cs typeface="+mj-cs"/>
              </a:rPr>
              <a:t>جمال ملحم، </a:t>
            </a:r>
            <a:r>
              <a:rPr lang="en-US" sz="2500" dirty="0" smtClean="0">
                <a:solidFill>
                  <a:schemeClr val="tx1"/>
                </a:solidFill>
                <a:cs typeface="+mj-cs"/>
              </a:rPr>
              <a:t>CPA</a:t>
            </a:r>
            <a:endParaRPr lang="en-US" sz="2500" dirty="0" smtClean="0">
              <a:solidFill>
                <a:schemeClr val="tx1"/>
              </a:solidFill>
              <a:cs typeface="+mj-cs"/>
            </a:endParaRPr>
          </a:p>
          <a:p>
            <a:pPr marL="0" indent="0" algn="ctr" rtl="1">
              <a:buNone/>
            </a:pPr>
            <a:r>
              <a:rPr lang="ar-SA" sz="2500" dirty="0" smtClean="0">
                <a:solidFill>
                  <a:schemeClr val="tx1"/>
                </a:solidFill>
                <a:cs typeface="+mj-cs"/>
              </a:rPr>
              <a:t>عضو في </a:t>
            </a:r>
            <a:r>
              <a:rPr lang="en-US" sz="2500" dirty="0" smtClean="0">
                <a:solidFill>
                  <a:schemeClr val="tx1"/>
                </a:solidFill>
                <a:cs typeface="+mj-cs"/>
              </a:rPr>
              <a:t>PAO </a:t>
            </a:r>
            <a:r>
              <a:rPr lang="en-US" sz="2500" dirty="0">
                <a:solidFill>
                  <a:schemeClr val="tx1"/>
                </a:solidFill>
                <a:cs typeface="+mj-cs"/>
              </a:rPr>
              <a:t>Dev. Committee</a:t>
            </a:r>
            <a:r>
              <a:rPr lang="en-US" sz="2500" dirty="0" smtClean="0">
                <a:solidFill>
                  <a:schemeClr val="tx1"/>
                </a:solidFill>
                <a:cs typeface="+mj-cs"/>
              </a:rPr>
              <a:t>, IFAC </a:t>
            </a:r>
          </a:p>
          <a:p>
            <a:pPr marL="0" indent="0" algn="ctr" rtl="1">
              <a:buNone/>
            </a:pPr>
            <a:r>
              <a:rPr lang="en-US" sz="2500" dirty="0" smtClean="0">
                <a:cs typeface="+mj-cs"/>
              </a:rPr>
              <a:t>Chair of MENA WG, </a:t>
            </a:r>
            <a:r>
              <a:rPr lang="en-US" sz="2500" dirty="0" smtClean="0">
                <a:cs typeface="+mj-cs"/>
              </a:rPr>
              <a:t>IFAC</a:t>
            </a:r>
          </a:p>
          <a:p>
            <a:pPr marL="0" indent="0" algn="ctr" rtl="1">
              <a:buNone/>
            </a:pPr>
            <a:r>
              <a:rPr lang="ar-JO" sz="2500" dirty="0" smtClean="0">
                <a:cs typeface="+mj-cs"/>
              </a:rPr>
              <a:t>نائب الرئيس </a:t>
            </a:r>
            <a:r>
              <a:rPr lang="en-US" sz="2500" dirty="0" smtClean="0">
                <a:cs typeface="+mj-cs"/>
              </a:rPr>
              <a:t>PACPA </a:t>
            </a:r>
            <a:endParaRPr lang="ar-SA" sz="2500" dirty="0" smtClean="0">
              <a:solidFill>
                <a:schemeClr val="tx1"/>
              </a:solidFill>
              <a:cs typeface="+mj-cs"/>
            </a:endParaRPr>
          </a:p>
          <a:p>
            <a:pPr marL="0" indent="0" algn="ctr" rtl="1">
              <a:buNone/>
            </a:pPr>
            <a:r>
              <a:rPr lang="ar-SA" sz="2500" dirty="0" smtClean="0">
                <a:solidFill>
                  <a:schemeClr val="tx1"/>
                </a:solidFill>
                <a:cs typeface="+mj-cs"/>
              </a:rPr>
              <a:t>عضو مجلس </a:t>
            </a:r>
            <a:r>
              <a:rPr lang="ar-SA" sz="2500" dirty="0" smtClean="0">
                <a:solidFill>
                  <a:schemeClr val="tx1"/>
                </a:solidFill>
                <a:cs typeface="+mj-cs"/>
              </a:rPr>
              <a:t>اداره</a:t>
            </a:r>
            <a:r>
              <a:rPr lang="en-US" sz="2500" dirty="0" smtClean="0">
                <a:solidFill>
                  <a:schemeClr val="tx1"/>
                </a:solidFill>
                <a:cs typeface="+mj-cs"/>
              </a:rPr>
              <a:t>IASCA     </a:t>
            </a:r>
            <a:endParaRPr lang="ar-SA" sz="2500" dirty="0" smtClean="0">
              <a:solidFill>
                <a:schemeClr val="tx1"/>
              </a:solidFill>
              <a:cs typeface="+mj-cs"/>
            </a:endParaRPr>
          </a:p>
          <a:p>
            <a:pPr marL="0" indent="0" algn="ctr" rtl="1">
              <a:buNone/>
            </a:pPr>
            <a:r>
              <a:rPr lang="ar-SA" dirty="0" smtClean="0">
                <a:solidFill>
                  <a:schemeClr val="tx1"/>
                </a:solidFill>
                <a:cs typeface="+mj-cs"/>
              </a:rPr>
              <a:t>المدير التنفيذي وعضو مجلس المديرين في مجموعة طلال أبو غزال</a:t>
            </a:r>
            <a:r>
              <a:rPr lang="ar-JO" dirty="0" smtClean="0">
                <a:solidFill>
                  <a:schemeClr val="tx1"/>
                </a:solidFill>
                <a:cs typeface="+mj-cs"/>
              </a:rPr>
              <a:t>ه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JO" dirty="0" smtClean="0">
                <a:solidFill>
                  <a:schemeClr val="tx1"/>
                </a:solidFill>
                <a:cs typeface="+mj-cs"/>
              </a:rPr>
              <a:t> العالميه</a:t>
            </a:r>
          </a:p>
          <a:p>
            <a:pPr marL="0" indent="0" algn="r" rtl="1">
              <a:buNone/>
            </a:pPr>
            <a:endParaRPr lang="en-US" sz="25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713" y="2526528"/>
            <a:ext cx="28575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 descr="C:\Users\Jamal Milhem\AppData\Local\Microsoft\Windows\Temporary Internet Files\Content.Outlook\LNB5KGEL\logoASC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265" y="3772392"/>
            <a:ext cx="28575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07" y="4431998"/>
            <a:ext cx="1031658" cy="114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7122" y="5002369"/>
            <a:ext cx="1981200" cy="185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405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155" y="367135"/>
            <a:ext cx="10180178" cy="649086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88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37" y="1"/>
            <a:ext cx="11038444" cy="67450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53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2963" y="353962"/>
            <a:ext cx="10151237" cy="639106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37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4181" y="0"/>
            <a:ext cx="10958051" cy="647070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09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562" y="-1"/>
            <a:ext cx="11156412" cy="660727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21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1664" y="0"/>
            <a:ext cx="10633587" cy="663677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79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6394" y="1"/>
            <a:ext cx="10994605" cy="680696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42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126" y="1"/>
            <a:ext cx="10786873" cy="67450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04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127" y="206477"/>
            <a:ext cx="10066659" cy="626422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57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4961" y="235974"/>
            <a:ext cx="10767052" cy="606342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12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A7E7B113-2093-475D-B83E-3C48AAD48B9C}"/>
              </a:ext>
            </a:extLst>
          </p:cNvPr>
          <p:cNvGrpSpPr/>
          <p:nvPr/>
        </p:nvGrpSpPr>
        <p:grpSpPr>
          <a:xfrm>
            <a:off x="3344024" y="1283399"/>
            <a:ext cx="5243513" cy="5031675"/>
            <a:chOff x="3344837" y="2076733"/>
            <a:chExt cx="4572001" cy="4572001"/>
          </a:xfrm>
        </p:grpSpPr>
        <p:sp>
          <p:nvSpPr>
            <p:cNvPr id="42" name="Block Arc 41">
              <a:extLst>
                <a:ext uri="{FF2B5EF4-FFF2-40B4-BE49-F238E27FC236}">
                  <a16:creationId xmlns:a16="http://schemas.microsoft.com/office/drawing/2014/main" id="{3FAC3EE8-B5C7-42AB-8523-53C18A17F381}"/>
                </a:ext>
              </a:extLst>
            </p:cNvPr>
            <p:cNvSpPr/>
            <p:nvPr/>
          </p:nvSpPr>
          <p:spPr>
            <a:xfrm>
              <a:off x="3344837" y="2076733"/>
              <a:ext cx="4572000" cy="4572000"/>
            </a:xfrm>
            <a:prstGeom prst="blockArc">
              <a:avLst>
                <a:gd name="adj1" fmla="val 10152943"/>
                <a:gd name="adj2" fmla="val 17600710"/>
                <a:gd name="adj3" fmla="val 15603"/>
              </a:avLst>
            </a:prstGeom>
            <a:solidFill>
              <a:srgbClr val="0070C0"/>
            </a:solidFill>
            <a:ln w="19050">
              <a:noFill/>
            </a:ln>
            <a:effectLst>
              <a:glow rad="685800">
                <a:schemeClr val="accent5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Block Arc 42">
              <a:extLst>
                <a:ext uri="{FF2B5EF4-FFF2-40B4-BE49-F238E27FC236}">
                  <a16:creationId xmlns:a16="http://schemas.microsoft.com/office/drawing/2014/main" id="{16F12184-A539-4A7C-897B-2DB0C6FA4C46}"/>
                </a:ext>
              </a:extLst>
            </p:cNvPr>
            <p:cNvSpPr/>
            <p:nvPr/>
          </p:nvSpPr>
          <p:spPr>
            <a:xfrm rot="5400000">
              <a:off x="3344837" y="2076733"/>
              <a:ext cx="4572000" cy="4572000"/>
            </a:xfrm>
            <a:prstGeom prst="blockArc">
              <a:avLst>
                <a:gd name="adj1" fmla="val 12201553"/>
                <a:gd name="adj2" fmla="val 19614602"/>
                <a:gd name="adj3" fmla="val 15601"/>
              </a:avLst>
            </a:prstGeom>
            <a:ln w="19050">
              <a:noFill/>
            </a:ln>
            <a:effectLst>
              <a:glow rad="685800">
                <a:schemeClr val="accent6">
                  <a:alpha val="40000"/>
                </a:schemeClr>
              </a:glow>
            </a:effectLst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Block Arc 43">
              <a:extLst>
                <a:ext uri="{FF2B5EF4-FFF2-40B4-BE49-F238E27FC236}">
                  <a16:creationId xmlns:a16="http://schemas.microsoft.com/office/drawing/2014/main" id="{24FA9203-CCE7-47DB-8155-CA041FA5B97A}"/>
                </a:ext>
              </a:extLst>
            </p:cNvPr>
            <p:cNvSpPr/>
            <p:nvPr/>
          </p:nvSpPr>
          <p:spPr>
            <a:xfrm rot="16200000">
              <a:off x="3344838" y="2076734"/>
              <a:ext cx="4572000" cy="4572000"/>
            </a:xfrm>
            <a:prstGeom prst="blockArc">
              <a:avLst>
                <a:gd name="adj1" fmla="val 8733179"/>
                <a:gd name="adj2" fmla="val 15652327"/>
                <a:gd name="adj3" fmla="val 15604"/>
              </a:avLst>
            </a:prstGeom>
            <a:ln w="19050">
              <a:noFill/>
            </a:ln>
            <a:effectLst>
              <a:glow rad="685800">
                <a:schemeClr val="accent2">
                  <a:lumMod val="75000"/>
                  <a:alpha val="40000"/>
                </a:schemeClr>
              </a:glo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415F211F-C71F-4942-B33C-EE05675E6D11}"/>
              </a:ext>
            </a:extLst>
          </p:cNvPr>
          <p:cNvSpPr/>
          <p:nvPr/>
        </p:nvSpPr>
        <p:spPr>
          <a:xfrm>
            <a:off x="4124366" y="2071445"/>
            <a:ext cx="3712451" cy="3503156"/>
          </a:xfrm>
          <a:prstGeom prst="flowChartConnector">
            <a:avLst/>
          </a:prstGeom>
          <a:gradFill flip="none" rotWithShape="1">
            <a:gsLst>
              <a:gs pos="20000">
                <a:schemeClr val="accent1">
                  <a:lumMod val="5000"/>
                  <a:lumOff val="95000"/>
                </a:schemeClr>
              </a:gs>
              <a:gs pos="47000">
                <a:schemeClr val="accent1">
                  <a:lumMod val="60000"/>
                  <a:lumOff val="40000"/>
                </a:schemeClr>
              </a:gs>
              <a:gs pos="71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endParaRPr lang="en-US" sz="1246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F8710ABA-2F91-4184-8FB2-6B7C9E7EE846}"/>
              </a:ext>
            </a:extLst>
          </p:cNvPr>
          <p:cNvSpPr/>
          <p:nvPr/>
        </p:nvSpPr>
        <p:spPr>
          <a:xfrm>
            <a:off x="5170591" y="3080007"/>
            <a:ext cx="1620002" cy="1600646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316520"/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6520"/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Goal:</a:t>
            </a:r>
          </a:p>
          <a:p>
            <a:pPr algn="ctr" defTabSz="316520"/>
            <a:r>
              <a:rPr lang="en-US" sz="1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Robust global standards that are in the public interest, and capable of consistent and proper implementation</a:t>
            </a:r>
          </a:p>
          <a:p>
            <a:pPr marL="342900" indent="-342900" algn="ctr" defTabSz="316520">
              <a:buFont typeface="Arial" panose="020B0604020202020204" pitchFamily="34" charset="0"/>
              <a:buChar char="•"/>
            </a:pPr>
            <a:endParaRPr lang="en-US" sz="9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6520"/>
            <a:endParaRPr lang="en-US" sz="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A99310-D4B7-4AFF-9F52-77969E176BD9}"/>
              </a:ext>
            </a:extLst>
          </p:cNvPr>
          <p:cNvSpPr txBox="1"/>
          <p:nvPr/>
        </p:nvSpPr>
        <p:spPr>
          <a:xfrm>
            <a:off x="5311457" y="2208244"/>
            <a:ext cx="1417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6520"/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DRIVERS</a:t>
            </a:r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8590AE63-49CA-4977-9CF9-B9AD04CB30E7}"/>
              </a:ext>
            </a:extLst>
          </p:cNvPr>
          <p:cNvSpPr/>
          <p:nvPr/>
        </p:nvSpPr>
        <p:spPr>
          <a:xfrm rot="18966155">
            <a:off x="5276249" y="3099824"/>
            <a:ext cx="169303" cy="220830"/>
          </a:xfrm>
          <a:prstGeom prst="up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endParaRPr lang="en-US" sz="1246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DF6A0CBD-CCF0-42F1-87A7-9526025D83FF}"/>
              </a:ext>
            </a:extLst>
          </p:cNvPr>
          <p:cNvSpPr/>
          <p:nvPr/>
        </p:nvSpPr>
        <p:spPr>
          <a:xfrm rot="3162997">
            <a:off x="6541292" y="3144161"/>
            <a:ext cx="169303" cy="220830"/>
          </a:xfrm>
          <a:prstGeom prst="up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endParaRPr lang="en-US" sz="1246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A4C3F512-2E35-4E96-B5CA-2F4891B64758}"/>
              </a:ext>
            </a:extLst>
          </p:cNvPr>
          <p:cNvSpPr/>
          <p:nvPr/>
        </p:nvSpPr>
        <p:spPr>
          <a:xfrm rot="7760631">
            <a:off x="6579963" y="4246079"/>
            <a:ext cx="169303" cy="220830"/>
          </a:xfrm>
          <a:prstGeom prst="up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endParaRPr lang="en-US" sz="1246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Arrow: Up 20">
            <a:extLst>
              <a:ext uri="{FF2B5EF4-FFF2-40B4-BE49-F238E27FC236}">
                <a16:creationId xmlns:a16="http://schemas.microsoft.com/office/drawing/2014/main" id="{CFBCE3DF-C341-47C2-AC1D-7ACFAFA78492}"/>
              </a:ext>
            </a:extLst>
          </p:cNvPr>
          <p:cNvSpPr/>
          <p:nvPr/>
        </p:nvSpPr>
        <p:spPr>
          <a:xfrm rot="13778139">
            <a:off x="5175596" y="4205599"/>
            <a:ext cx="169303" cy="220830"/>
          </a:xfrm>
          <a:prstGeom prst="up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endParaRPr lang="en-US" sz="1246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E7B07C-857A-4D4A-A148-1471E053B7A2}"/>
              </a:ext>
            </a:extLst>
          </p:cNvPr>
          <p:cNvSpPr txBox="1"/>
          <p:nvPr/>
        </p:nvSpPr>
        <p:spPr>
          <a:xfrm>
            <a:off x="4369021" y="2868408"/>
            <a:ext cx="1229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16520"/>
            <a:r>
              <a:rPr lang="en-US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98797B-9EC2-46AA-8470-51AD623F969E}"/>
              </a:ext>
            </a:extLst>
          </p:cNvPr>
          <p:cNvSpPr txBox="1"/>
          <p:nvPr/>
        </p:nvSpPr>
        <p:spPr>
          <a:xfrm>
            <a:off x="5354004" y="4916284"/>
            <a:ext cx="12833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6520"/>
            <a:r>
              <a:rPr lang="en-US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ENVIRONMENT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008527C-FAED-4959-ADA0-20368C44AE5E}"/>
              </a:ext>
            </a:extLst>
          </p:cNvPr>
          <p:cNvSpPr txBox="1"/>
          <p:nvPr/>
        </p:nvSpPr>
        <p:spPr>
          <a:xfrm>
            <a:off x="6515019" y="2868408"/>
            <a:ext cx="12956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16520"/>
            <a:r>
              <a:rPr lang="en-US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COMPLEXITY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780F1DC-E664-4ED2-8EA8-90D25AFA3494}"/>
              </a:ext>
            </a:extLst>
          </p:cNvPr>
          <p:cNvSpPr txBox="1"/>
          <p:nvPr/>
        </p:nvSpPr>
        <p:spPr>
          <a:xfrm>
            <a:off x="4095610" y="4141052"/>
            <a:ext cx="1283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6520"/>
            <a:r>
              <a:rPr lang="en-US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CONFIDENCE IN AUDITS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3F12C6-38B0-4C55-A705-58C7F7EB7E8B}"/>
              </a:ext>
            </a:extLst>
          </p:cNvPr>
          <p:cNvSpPr txBox="1"/>
          <p:nvPr/>
        </p:nvSpPr>
        <p:spPr>
          <a:xfrm>
            <a:off x="6637527" y="4141052"/>
            <a:ext cx="11731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6520"/>
            <a:r>
              <a:rPr lang="en-US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CHANGING REPORTING NEEDS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0BD868-5D3C-482A-BD6D-EF6E686B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8663" y="437698"/>
            <a:ext cx="12350663" cy="532702"/>
          </a:xfrm>
        </p:spPr>
        <p:txBody>
          <a:bodyPr>
            <a:noAutofit/>
          </a:bodyPr>
          <a:lstStyle/>
          <a:p>
            <a:pPr marL="347472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 smtClean="0"/>
              <a:t> </a:t>
            </a:r>
            <a:r>
              <a:rPr lang="en-US" sz="3600" b="1" dirty="0" smtClean="0"/>
              <a:t>IAASB’s  </a:t>
            </a:r>
            <a:r>
              <a:rPr lang="en-US" sz="3600" b="1" dirty="0"/>
              <a:t>Goal, Strategic Drivers, and Strategic Objectives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790A97-23AA-462E-BDDB-50701CED56C1}"/>
              </a:ext>
            </a:extLst>
          </p:cNvPr>
          <p:cNvSpPr txBox="1"/>
          <p:nvPr/>
        </p:nvSpPr>
        <p:spPr>
          <a:xfrm>
            <a:off x="542925" y="1828804"/>
            <a:ext cx="3061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and maintain our standards and supporting materials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6EAC5EC-841B-4BB6-AFBA-622B45386576}"/>
              </a:ext>
            </a:extLst>
          </p:cNvPr>
          <p:cNvSpPr txBox="1"/>
          <p:nvPr/>
        </p:nvSpPr>
        <p:spPr>
          <a:xfrm>
            <a:off x="9023908" y="2656482"/>
            <a:ext cx="2801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Innovate our ways of working / broaden capabilities and capacity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C27F085-7E15-486C-B98D-DF2568826E2E}"/>
              </a:ext>
            </a:extLst>
          </p:cNvPr>
          <p:cNvSpPr txBox="1"/>
          <p:nvPr/>
        </p:nvSpPr>
        <p:spPr>
          <a:xfrm>
            <a:off x="181903" y="4241772"/>
            <a:ext cx="3355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and deepen relationships with Stakeholders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5D516A5-4DAE-43F7-8D8C-BFE6F7706C1D}"/>
              </a:ext>
            </a:extLst>
          </p:cNvPr>
          <p:cNvCxnSpPr>
            <a:cxnSpLocks/>
          </p:cNvCxnSpPr>
          <p:nvPr/>
        </p:nvCxnSpPr>
        <p:spPr>
          <a:xfrm flipV="1">
            <a:off x="8142505" y="3629027"/>
            <a:ext cx="3469392" cy="1"/>
          </a:xfrm>
          <a:prstGeom prst="straightConnector1">
            <a:avLst/>
          </a:prstGeom>
          <a:ln w="38100">
            <a:gradFill>
              <a:gsLst>
                <a:gs pos="0">
                  <a:schemeClr val="bg1">
                    <a:lumMod val="85000"/>
                  </a:schemeClr>
                </a:gs>
                <a:gs pos="63000">
                  <a:schemeClr val="bg1">
                    <a:lumMod val="75000"/>
                  </a:schemeClr>
                </a:gs>
                <a:gs pos="83000">
                  <a:schemeClr val="bg1">
                    <a:lumMod val="6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5400000" scaled="1"/>
            </a:gra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344F889-C29E-4D47-8D10-7B5AB4216708}"/>
              </a:ext>
            </a:extLst>
          </p:cNvPr>
          <p:cNvCxnSpPr>
            <a:cxnSpLocks/>
          </p:cNvCxnSpPr>
          <p:nvPr/>
        </p:nvCxnSpPr>
        <p:spPr>
          <a:xfrm flipH="1">
            <a:off x="587590" y="2793019"/>
            <a:ext cx="3370048" cy="0"/>
          </a:xfrm>
          <a:prstGeom prst="straightConnector1">
            <a:avLst/>
          </a:prstGeom>
          <a:ln w="38100">
            <a:gradFill>
              <a:gsLst>
                <a:gs pos="0">
                  <a:schemeClr val="bg1">
                    <a:lumMod val="85000"/>
                  </a:schemeClr>
                </a:gs>
                <a:gs pos="63000">
                  <a:schemeClr val="bg1">
                    <a:lumMod val="75000"/>
                  </a:schemeClr>
                </a:gs>
                <a:gs pos="83000">
                  <a:schemeClr val="bg1">
                    <a:lumMod val="6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5400000" scaled="1"/>
            </a:gra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6AB3A80-A7A1-4E6F-845C-4A434E9BF160}"/>
              </a:ext>
            </a:extLst>
          </p:cNvPr>
          <p:cNvCxnSpPr>
            <a:cxnSpLocks/>
          </p:cNvCxnSpPr>
          <p:nvPr/>
        </p:nvCxnSpPr>
        <p:spPr>
          <a:xfrm flipH="1">
            <a:off x="181903" y="5073443"/>
            <a:ext cx="4057418" cy="0"/>
          </a:xfrm>
          <a:prstGeom prst="straightConnector1">
            <a:avLst/>
          </a:prstGeom>
          <a:ln w="38100">
            <a:gradFill>
              <a:gsLst>
                <a:gs pos="0">
                  <a:schemeClr val="bg1">
                    <a:lumMod val="85000"/>
                  </a:schemeClr>
                </a:gs>
                <a:gs pos="63000">
                  <a:schemeClr val="bg1">
                    <a:lumMod val="75000"/>
                  </a:schemeClr>
                </a:gs>
                <a:gs pos="83000">
                  <a:schemeClr val="bg1">
                    <a:lumMod val="6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5400000" scaled="1"/>
            </a:gra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row: Up 28">
            <a:extLst>
              <a:ext uri="{FF2B5EF4-FFF2-40B4-BE49-F238E27FC236}">
                <a16:creationId xmlns:a16="http://schemas.microsoft.com/office/drawing/2014/main" id="{B6AC0867-2974-48AE-AEB0-99D34C2D7A78}"/>
              </a:ext>
            </a:extLst>
          </p:cNvPr>
          <p:cNvSpPr/>
          <p:nvPr/>
        </p:nvSpPr>
        <p:spPr>
          <a:xfrm rot="10800000">
            <a:off x="5895939" y="4680653"/>
            <a:ext cx="169303" cy="220830"/>
          </a:xfrm>
          <a:prstGeom prst="up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/>
            <a:endParaRPr lang="en-US" sz="1246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1E20B62D-3628-46DD-AC94-9A5194E4A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05136" y="6511061"/>
            <a:ext cx="3677264" cy="304412"/>
          </a:xfrm>
        </p:spPr>
        <p:txBody>
          <a:bodyPr/>
          <a:lstStyle/>
          <a:p>
            <a:pPr algn="r"/>
            <a:r>
              <a:rPr lang="en-US" dirty="0">
                <a:latin typeface="Arial" panose="020B0604020202020204" pitchFamily="34" charset="0"/>
                <a:cs typeface="MS PGothic" charset="0"/>
              </a:rPr>
              <a:t>Page </a:t>
            </a:r>
            <a:fld id="{95158037-59F0-9C4B-B231-1C776117AADA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</a:t>
            </a:fld>
            <a:endParaRPr lang="en-US" dirty="0">
              <a:latin typeface="Arial" panose="020B0604020202020204" pitchFamily="34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6199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5910" y="1"/>
            <a:ext cx="10294374" cy="647070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10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3678" y="221226"/>
            <a:ext cx="10571070" cy="624947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88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673" y="368711"/>
            <a:ext cx="10180659" cy="599847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53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320" y="585216"/>
            <a:ext cx="10514228" cy="591102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45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MENA Working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Started in July 2019</a:t>
            </a:r>
          </a:p>
          <a:p>
            <a:pPr marL="0" indent="0">
              <a:buNone/>
            </a:pPr>
            <a:r>
              <a:rPr lang="en-US" sz="3600" b="1" dirty="0" smtClean="0"/>
              <a:t>Based on  presentation given by JM and DJ  in the PAODC meeting in NY about the challenges of the profession and the PAOs in MENA region and suggested solutions </a:t>
            </a:r>
          </a:p>
          <a:p>
            <a:pPr marL="0" indent="0">
              <a:buNone/>
            </a:pPr>
            <a:r>
              <a:rPr lang="en-US" sz="3600" b="1" dirty="0" smtClean="0"/>
              <a:t>It was based on  survey  with around 200 professional participants from 14 countries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82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MENA WG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</a:t>
            </a:r>
            <a:r>
              <a:rPr lang="en-US" sz="3200" b="1" dirty="0" smtClean="0"/>
              <a:t>ssue a deep dive report on the audit status in MENA region </a:t>
            </a:r>
          </a:p>
          <a:p>
            <a:r>
              <a:rPr lang="en-US" sz="3200" b="1" i="1" dirty="0"/>
              <a:t>PAODC members raised the suggestion to focus on the region and how support may be provided. </a:t>
            </a:r>
            <a:endParaRPr lang="en-US" sz="3200" b="1" i="1" dirty="0" smtClean="0"/>
          </a:p>
          <a:p>
            <a:r>
              <a:rPr lang="en-US" sz="3200" b="1" i="1" dirty="0" smtClean="0"/>
              <a:t>Submit the recommendations to IFAC  on the priorities of the solutions in the region </a:t>
            </a:r>
          </a:p>
          <a:p>
            <a:r>
              <a:rPr lang="en-US" sz="3200" b="1" i="1" dirty="0" smtClean="0"/>
              <a:t>MENA status report   will be published beginning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IFRS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127" y="1548581"/>
            <a:ext cx="10597601" cy="5061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78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1445" y="585215"/>
            <a:ext cx="10073149" cy="588548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12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399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b="1" smtClean="0"/>
              <a:t/>
            </a:r>
            <a:br>
              <a:rPr lang="ar-SA" b="1" smtClean="0"/>
            </a:br>
            <a:r>
              <a:rPr lang="ar-SA" b="1" smtClean="0"/>
              <a:t/>
            </a:r>
            <a:br>
              <a:rPr lang="ar-SA" b="1" smtClean="0"/>
            </a:br>
            <a:r>
              <a:rPr lang="ar-SA" b="1" smtClean="0"/>
              <a:t>شكرا لاستماعكم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48273" y="4352435"/>
            <a:ext cx="6008915" cy="1982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37333" y="6470704"/>
            <a:ext cx="973667" cy="274320"/>
          </a:xfrm>
        </p:spPr>
        <p:txBody>
          <a:bodyPr/>
          <a:lstStyle/>
          <a:p>
            <a:fld id="{7E88624B-E61F-4E6D-A99B-05CFC8B3F10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5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568411"/>
            <a:ext cx="12192000" cy="531048"/>
          </a:xfrm>
        </p:spPr>
        <p:txBody>
          <a:bodyPr/>
          <a:lstStyle/>
          <a:p>
            <a:pPr marL="347472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>
                <a:ln w="0"/>
              </a:rPr>
              <a:t>Strategy and Work Plan: Proposed Strategy </a:t>
            </a:r>
            <a:r>
              <a:rPr lang="en-US" b="1" dirty="0">
                <a:ln w="0"/>
              </a:rPr>
              <a:t>for 2020‒2023</a:t>
            </a:r>
            <a:endParaRPr lang="en-US" sz="2400" b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6484B08-BFC1-4FD0-ACDB-93C0FE31F09C}"/>
              </a:ext>
            </a:extLst>
          </p:cNvPr>
          <p:cNvSpPr txBox="1">
            <a:spLocks/>
          </p:cNvSpPr>
          <p:nvPr/>
        </p:nvSpPr>
        <p:spPr>
          <a:xfrm>
            <a:off x="238799" y="1263582"/>
            <a:ext cx="10662749" cy="5301340"/>
          </a:xfrm>
          <a:prstGeom prst="rect">
            <a:avLst/>
          </a:prstGeom>
        </p:spPr>
        <p:txBody>
          <a:bodyPr vert="horz" lIns="121920" tIns="0" rIns="121920" bIns="0" rtlCol="0">
            <a:noAutofit/>
          </a:bodyPr>
          <a:lstStyle>
            <a:lvl1pPr marL="173034" indent="-173034" algn="l" defTabSz="457189" rtl="0" eaLnBrk="1" latinLnBrk="0" hangingPunct="1">
              <a:spcBef>
                <a:spcPts val="12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89" indent="-228594" algn="l" defTabSz="457189" rtl="0" eaLnBrk="1" latinLnBrk="0" hangingPunct="1">
              <a:spcBef>
                <a:spcPts val="600"/>
              </a:spcBef>
              <a:spcAft>
                <a:spcPts val="400"/>
              </a:spcAft>
              <a:buFont typeface="Arial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0223" indent="-171446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160" indent="-228594" algn="l" defTabSz="457189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Arial Narrow"/>
                <a:ea typeface="+mn-ea"/>
                <a:cs typeface="Arial Narrow"/>
              </a:defRPr>
            </a:lvl4pPr>
            <a:lvl5pPr marL="2057349" indent="-228594" algn="l" defTabSz="457189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 Narrow"/>
                <a:ea typeface="+mn-ea"/>
                <a:cs typeface="Arial Narrow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472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dirty="0" smtClean="0"/>
              <a:t>Our goal</a:t>
            </a:r>
            <a:r>
              <a:rPr lang="en-US" sz="2800" dirty="0"/>
              <a:t>, keys to success and stakeholder value proposition</a:t>
            </a:r>
          </a:p>
          <a:p>
            <a:pPr marL="694944" lvl="1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Emphasis on ‘public interest’ in the IAASB’s goal</a:t>
            </a:r>
          </a:p>
          <a:p>
            <a:pPr marL="347472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dirty="0"/>
              <a:t>Our opportunities and challenges – environmental drivers (previously ‘strategic drivers’) </a:t>
            </a:r>
          </a:p>
          <a:p>
            <a:pPr marL="694944" lvl="1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Broadly supported by respondents – no further significant changes except to link better to IAASB’s specific projects undertaken</a:t>
            </a:r>
          </a:p>
          <a:p>
            <a:pPr marL="347472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dirty="0"/>
              <a:t>Strategy and focus (and strategic actions) </a:t>
            </a:r>
          </a:p>
          <a:p>
            <a:pPr marL="694944" lvl="1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Reconstituted the themes consulted on as strategic objectives</a:t>
            </a:r>
          </a:p>
          <a:p>
            <a:pPr marL="694944" lvl="1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Reorganized strategic actions</a:t>
            </a:r>
          </a:p>
          <a:p>
            <a:pPr marL="1042416" lvl="2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Addresses concerns that strategic actions (themes) overlap (combined in some cases)</a:t>
            </a:r>
          </a:p>
          <a:p>
            <a:pPr marL="1042416" lvl="2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Underlying aspects of the themes remain the same as consultation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A962E3C-3575-4F9A-828A-A3A429055D70}"/>
              </a:ext>
            </a:extLst>
          </p:cNvPr>
          <p:cNvSpPr txBox="1">
            <a:spLocks/>
          </p:cNvSpPr>
          <p:nvPr/>
        </p:nvSpPr>
        <p:spPr>
          <a:xfrm>
            <a:off x="238799" y="3647440"/>
            <a:ext cx="11844115" cy="3958634"/>
          </a:xfrm>
          <a:prstGeom prst="rect">
            <a:avLst/>
          </a:prstGeom>
        </p:spPr>
        <p:txBody>
          <a:bodyPr vert="horz" lIns="121920" tIns="0" rIns="121920" bIns="0" rtlCol="0">
            <a:noAutofit/>
          </a:bodyPr>
          <a:lstStyle>
            <a:lvl1pPr marL="173034" indent="-173034" algn="l" defTabSz="457189" rtl="0" eaLnBrk="1" latinLnBrk="0" hangingPunct="1">
              <a:spcBef>
                <a:spcPts val="12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89" indent="-228594" algn="l" defTabSz="457189" rtl="0" eaLnBrk="1" latinLnBrk="0" hangingPunct="1">
              <a:spcBef>
                <a:spcPts val="600"/>
              </a:spcBef>
              <a:spcAft>
                <a:spcPts val="400"/>
              </a:spcAft>
              <a:buFont typeface="Arial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0223" indent="-171446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160" indent="-228594" algn="l" defTabSz="457189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Arial Narrow"/>
                <a:ea typeface="+mn-ea"/>
                <a:cs typeface="Arial Narrow"/>
              </a:defRPr>
            </a:lvl4pPr>
            <a:lvl5pPr marL="2057349" indent="-228594" algn="l" defTabSz="457189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 Narrow"/>
                <a:ea typeface="+mn-ea"/>
                <a:cs typeface="Arial Narrow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67978" lvl="2" indent="-347472">
              <a:spcAft>
                <a:spcPts val="300"/>
              </a:spcAft>
            </a:pPr>
            <a:endParaRPr lang="en-US" dirty="0"/>
          </a:p>
          <a:p>
            <a:pPr marL="694944" lvl="1" indent="-347472">
              <a:lnSpc>
                <a:spcPts val="2400"/>
              </a:lnSpc>
              <a:spcAft>
                <a:spcPts val="300"/>
              </a:spcAft>
            </a:pPr>
            <a:endParaRPr lang="en-US" dirty="0"/>
          </a:p>
          <a:p>
            <a:pPr marL="347472" lvl="1" indent="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Font typeface="Arial"/>
              <a:buNone/>
            </a:pPr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6125A2-A825-4247-94ED-66DB52CE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05136" y="6511061"/>
            <a:ext cx="3677264" cy="304412"/>
          </a:xfrm>
        </p:spPr>
        <p:txBody>
          <a:bodyPr/>
          <a:lstStyle/>
          <a:p>
            <a:pPr algn="r"/>
            <a:r>
              <a:rPr lang="en-US" dirty="0">
                <a:latin typeface="Arial" panose="020B0604020202020204" pitchFamily="34" charset="0"/>
                <a:cs typeface="MS PGothic" charset="0"/>
              </a:rPr>
              <a:t>Page </a:t>
            </a:r>
            <a:fld id="{95158037-59F0-9C4B-B231-1C776117AADA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</a:t>
            </a:fld>
            <a:endParaRPr lang="en-US" dirty="0">
              <a:latin typeface="Arial" panose="020B0604020202020204" pitchFamily="34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719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4181" y="117987"/>
            <a:ext cx="11176819" cy="674001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98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568411"/>
            <a:ext cx="12192000" cy="531048"/>
          </a:xfrm>
        </p:spPr>
        <p:txBody>
          <a:bodyPr>
            <a:noAutofit/>
          </a:bodyPr>
          <a:lstStyle/>
          <a:p>
            <a:pPr marL="347472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 dirty="0">
                <a:ln w="0"/>
              </a:rPr>
              <a:t>Strategy and Work Plan: Proposed Strategy for 2020‒2023 (Cont.)</a:t>
            </a:r>
            <a:endParaRPr lang="en-US" sz="1400" b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6484B08-BFC1-4FD0-ACDB-93C0FE31F09C}"/>
              </a:ext>
            </a:extLst>
          </p:cNvPr>
          <p:cNvSpPr txBox="1">
            <a:spLocks/>
          </p:cNvSpPr>
          <p:nvPr/>
        </p:nvSpPr>
        <p:spPr>
          <a:xfrm>
            <a:off x="238799" y="1216689"/>
            <a:ext cx="11953201" cy="5323112"/>
          </a:xfrm>
          <a:prstGeom prst="rect">
            <a:avLst/>
          </a:prstGeom>
        </p:spPr>
        <p:txBody>
          <a:bodyPr vert="horz" lIns="121920" tIns="0" rIns="121920" bIns="0" rtlCol="0">
            <a:noAutofit/>
          </a:bodyPr>
          <a:lstStyle>
            <a:lvl1pPr marL="173034" indent="-173034" algn="l" defTabSz="457189" rtl="0" eaLnBrk="1" latinLnBrk="0" hangingPunct="1">
              <a:spcBef>
                <a:spcPts val="12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89" indent="-228594" algn="l" defTabSz="457189" rtl="0" eaLnBrk="1" latinLnBrk="0" hangingPunct="1">
              <a:spcBef>
                <a:spcPts val="600"/>
              </a:spcBef>
              <a:spcAft>
                <a:spcPts val="400"/>
              </a:spcAft>
              <a:buFont typeface="Arial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0223" indent="-171446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160" indent="-228594" algn="l" defTabSz="457189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Arial Narrow"/>
                <a:ea typeface="+mn-ea"/>
                <a:cs typeface="Arial Narrow"/>
              </a:defRPr>
            </a:lvl4pPr>
            <a:lvl5pPr marL="2057349" indent="-228594" algn="l" defTabSz="457189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 Narrow"/>
                <a:ea typeface="+mn-ea"/>
                <a:cs typeface="Arial Narrow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472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 dirty="0"/>
              <a:t>Strategy and focus (and strategic actions) (continued)</a:t>
            </a:r>
          </a:p>
          <a:p>
            <a:pPr marL="694944" lvl="1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/>
              <a:t>More emphasis on evolving technologies</a:t>
            </a:r>
          </a:p>
          <a:p>
            <a:pPr marL="1042416" lvl="2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800" b="1" dirty="0"/>
              <a:t>Technology Working Group has developed a workstream plan (published on website) - focused on guidance regarding the effect of technology when applying certain aspects of the ISAs</a:t>
            </a:r>
          </a:p>
          <a:p>
            <a:pPr marL="1042416" lvl="2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800" b="1" dirty="0"/>
              <a:t>Digitalization of IAASB’s Handbook (w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ith aim of making it more interactive)</a:t>
            </a:r>
          </a:p>
          <a:p>
            <a:pPr marL="347472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 dirty="0"/>
              <a:t>Deepen our connectivity and collaboration opportunities</a:t>
            </a:r>
          </a:p>
          <a:p>
            <a:pPr marL="694944" lvl="1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/>
              <a:t>Collaboration with NSS: more focus on enhancing and formalizing collaboration</a:t>
            </a:r>
          </a:p>
          <a:p>
            <a:pPr marL="694944" lvl="1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/>
              <a:t>Coordination with IESBA: intensified coordination efforts</a:t>
            </a:r>
          </a:p>
          <a:p>
            <a:pPr marL="694944" lvl="1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/>
              <a:t>New Appendix with overview of key stakeholders</a:t>
            </a:r>
          </a:p>
          <a:p>
            <a:pPr marL="1042416" lvl="3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Appendix also explains needs of stakeholders need to be balanced</a:t>
            </a:r>
          </a:p>
          <a:p>
            <a:pPr marL="694944" lvl="1" indent="-347472" algn="just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 smtClean="0"/>
              <a:t> Work </a:t>
            </a:r>
            <a:r>
              <a:rPr lang="en-US" sz="2800" b="1" dirty="0"/>
              <a:t>Plan </a:t>
            </a:r>
            <a:r>
              <a:rPr lang="en-US" sz="2800" b="1" dirty="0" smtClean="0"/>
              <a:t>  for  </a:t>
            </a:r>
            <a:r>
              <a:rPr lang="en-US" sz="2800" b="1" dirty="0"/>
              <a:t>the IAASB’s regular outreach activities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A962E3C-3575-4F9A-828A-A3A429055D70}"/>
              </a:ext>
            </a:extLst>
          </p:cNvPr>
          <p:cNvSpPr txBox="1">
            <a:spLocks/>
          </p:cNvSpPr>
          <p:nvPr/>
        </p:nvSpPr>
        <p:spPr>
          <a:xfrm>
            <a:off x="238799" y="3647440"/>
            <a:ext cx="11844115" cy="3958634"/>
          </a:xfrm>
          <a:prstGeom prst="rect">
            <a:avLst/>
          </a:prstGeom>
        </p:spPr>
        <p:txBody>
          <a:bodyPr vert="horz" lIns="121920" tIns="0" rIns="121920" bIns="0" rtlCol="0">
            <a:noAutofit/>
          </a:bodyPr>
          <a:lstStyle>
            <a:lvl1pPr marL="173034" indent="-173034" algn="l" defTabSz="457189" rtl="0" eaLnBrk="1" latinLnBrk="0" hangingPunct="1">
              <a:spcBef>
                <a:spcPts val="12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89" indent="-228594" algn="l" defTabSz="457189" rtl="0" eaLnBrk="1" latinLnBrk="0" hangingPunct="1">
              <a:spcBef>
                <a:spcPts val="600"/>
              </a:spcBef>
              <a:spcAft>
                <a:spcPts val="400"/>
              </a:spcAft>
              <a:buFont typeface="Arial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0223" indent="-171446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160" indent="-228594" algn="l" defTabSz="457189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Arial Narrow"/>
                <a:ea typeface="+mn-ea"/>
                <a:cs typeface="Arial Narrow"/>
              </a:defRPr>
            </a:lvl4pPr>
            <a:lvl5pPr marL="2057349" indent="-228594" algn="l" defTabSz="457189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 Narrow"/>
                <a:ea typeface="+mn-ea"/>
                <a:cs typeface="Arial Narrow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67978" lvl="2" indent="-347472">
              <a:spcAft>
                <a:spcPts val="300"/>
              </a:spcAft>
            </a:pPr>
            <a:endParaRPr lang="en-US" dirty="0"/>
          </a:p>
          <a:p>
            <a:pPr marL="694944" lvl="1" indent="-347472">
              <a:lnSpc>
                <a:spcPts val="2400"/>
              </a:lnSpc>
              <a:spcAft>
                <a:spcPts val="300"/>
              </a:spcAft>
            </a:pPr>
            <a:endParaRPr lang="en-US" dirty="0"/>
          </a:p>
          <a:p>
            <a:pPr marL="347472" lvl="1" indent="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Font typeface="Arial"/>
              <a:buNone/>
            </a:pPr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9F0ADB1-EA7A-4C1A-86AF-C0E42756A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05136" y="6511061"/>
            <a:ext cx="3677264" cy="304412"/>
          </a:xfrm>
        </p:spPr>
        <p:txBody>
          <a:bodyPr/>
          <a:lstStyle/>
          <a:p>
            <a:pPr algn="r"/>
            <a:r>
              <a:rPr lang="en-US" dirty="0">
                <a:latin typeface="Arial" panose="020B0604020202020204" pitchFamily="34" charset="0"/>
                <a:cs typeface="MS PGothic" charset="0"/>
              </a:rPr>
              <a:t>Page </a:t>
            </a:r>
            <a:fld id="{95158037-59F0-9C4B-B231-1C776117AADA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5</a:t>
            </a:fld>
            <a:endParaRPr lang="en-US" dirty="0">
              <a:latin typeface="Arial" panose="020B0604020202020204" pitchFamily="34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222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under </a:t>
            </a:r>
            <a:r>
              <a:rPr lang="en-US" dirty="0" smtClean="0"/>
              <a:t>amendment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972732"/>
              </p:ext>
            </p:extLst>
          </p:nvPr>
        </p:nvGraphicFramePr>
        <p:xfrm>
          <a:off x="471948" y="1607575"/>
          <a:ext cx="11002297" cy="6217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172">
                  <a:extLst>
                    <a:ext uri="{9D8B030D-6E8A-4147-A177-3AD203B41FA5}">
                      <a16:colId xmlns:a16="http://schemas.microsoft.com/office/drawing/2014/main" val="4162332959"/>
                    </a:ext>
                  </a:extLst>
                </a:gridCol>
                <a:gridCol w="5266693">
                  <a:extLst>
                    <a:ext uri="{9D8B030D-6E8A-4147-A177-3AD203B41FA5}">
                      <a16:colId xmlns:a16="http://schemas.microsoft.com/office/drawing/2014/main" val="2369833703"/>
                    </a:ext>
                  </a:extLst>
                </a:gridCol>
                <a:gridCol w="3667432">
                  <a:extLst>
                    <a:ext uri="{9D8B030D-6E8A-4147-A177-3AD203B41FA5}">
                      <a16:colId xmlns:a16="http://schemas.microsoft.com/office/drawing/2014/main" val="3712849355"/>
                    </a:ext>
                  </a:extLst>
                </a:gridCol>
              </a:tblGrid>
              <a:tr h="4547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494411"/>
                  </a:ext>
                </a:extLst>
              </a:tr>
              <a:tr h="72822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ISAs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dirty="0" smtClean="0"/>
                        <a:t>700s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effectLst/>
                        </a:rPr>
                        <a:t> Forming an Opinion and Reporting on Financial Statements 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Just to  </a:t>
                      </a:r>
                      <a:r>
                        <a:rPr lang="en-US" sz="2200" b="1" dirty="0" smtClean="0"/>
                        <a:t>remember</a:t>
                      </a:r>
                      <a:r>
                        <a:rPr lang="en-US" sz="2200" b="1" baseline="0" dirty="0" smtClean="0"/>
                        <a:t> 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262698"/>
                  </a:ext>
                </a:extLst>
              </a:tr>
              <a:tr h="94668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ISA 540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Auditing Accounting Estimates, Including Fair Value Accounting Estimates, and Related Disclosures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Standard published final  in </a:t>
                      </a:r>
                      <a:r>
                        <a:rPr lang="en-US" sz="2200" b="1" dirty="0" err="1" smtClean="0"/>
                        <a:t>oct</a:t>
                      </a:r>
                      <a:r>
                        <a:rPr lang="en-US" sz="2200" b="1" dirty="0" smtClean="0"/>
                        <a:t> 2018 </a:t>
                      </a:r>
                    </a:p>
                    <a:p>
                      <a:r>
                        <a:rPr lang="en-US" sz="2200" b="1" dirty="0" smtClean="0"/>
                        <a:t>Draft </a:t>
                      </a:r>
                      <a:r>
                        <a:rPr lang="en-US" sz="2200" b="1" dirty="0" smtClean="0"/>
                        <a:t>guidance end</a:t>
                      </a:r>
                      <a:r>
                        <a:rPr lang="en-US" sz="2200" b="1" baseline="0" dirty="0" smtClean="0"/>
                        <a:t> of 2019 </a:t>
                      </a:r>
                      <a:endParaRPr lang="en-US" sz="2200" b="1" baseline="0" dirty="0" smtClean="0"/>
                    </a:p>
                    <a:p>
                      <a:r>
                        <a:rPr lang="en-US" sz="2200" b="1" baseline="0" dirty="0" smtClean="0"/>
                        <a:t>Implementation underway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942682"/>
                  </a:ext>
                </a:extLst>
              </a:tr>
              <a:tr h="94668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ISA 315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identifying and assessing risk of material misstatement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Approved in September  2019 and will be effective in 2021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40657"/>
                  </a:ext>
                </a:extLst>
              </a:tr>
              <a:tr h="454717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ISQM1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IS on Quality Management 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ED approved in Dec 2018 </a:t>
                      </a:r>
                    </a:p>
                    <a:p>
                      <a:r>
                        <a:rPr lang="en-US" sz="2200" b="1" dirty="0" smtClean="0"/>
                        <a:t>Target</a:t>
                      </a:r>
                      <a:r>
                        <a:rPr lang="en-US" sz="2200" b="1" baseline="0" dirty="0" smtClean="0"/>
                        <a:t> to issue mid of 2020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942518"/>
                  </a:ext>
                </a:extLst>
              </a:tr>
              <a:tr h="54851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ISQM2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New standard focusing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smtClean="0"/>
                        <a:t>engagement quality</a:t>
                      </a:r>
                      <a:r>
                        <a:rPr lang="en-US" sz="2200" b="1" baseline="0" dirty="0" smtClean="0"/>
                        <a:t> 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New STD</a:t>
                      </a:r>
                      <a:r>
                        <a:rPr lang="en-US" sz="2200" b="1" baseline="0" dirty="0" smtClean="0"/>
                        <a:t> and connected with ISA 220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579156"/>
                  </a:ext>
                </a:extLst>
              </a:tr>
              <a:tr h="78359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ISA 220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Quality Control for an Audit of Financial Statements</a:t>
                      </a:r>
                    </a:p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945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852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New Standards and 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632895"/>
              </p:ext>
            </p:extLst>
          </p:nvPr>
        </p:nvGraphicFramePr>
        <p:xfrm>
          <a:off x="560439" y="1743704"/>
          <a:ext cx="10012515" cy="4820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188">
                  <a:extLst>
                    <a:ext uri="{9D8B030D-6E8A-4147-A177-3AD203B41FA5}">
                      <a16:colId xmlns:a16="http://schemas.microsoft.com/office/drawing/2014/main" val="1623922441"/>
                    </a:ext>
                  </a:extLst>
                </a:gridCol>
                <a:gridCol w="3022591">
                  <a:extLst>
                    <a:ext uri="{9D8B030D-6E8A-4147-A177-3AD203B41FA5}">
                      <a16:colId xmlns:a16="http://schemas.microsoft.com/office/drawing/2014/main" val="1251847749"/>
                    </a:ext>
                  </a:extLst>
                </a:gridCol>
                <a:gridCol w="4200736">
                  <a:extLst>
                    <a:ext uri="{9D8B030D-6E8A-4147-A177-3AD203B41FA5}">
                      <a16:colId xmlns:a16="http://schemas.microsoft.com/office/drawing/2014/main" val="1956002188"/>
                    </a:ext>
                  </a:extLst>
                </a:gridCol>
              </a:tblGrid>
              <a:tr h="47296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706376"/>
                  </a:ext>
                </a:extLst>
              </a:tr>
              <a:tr h="80041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Group audit 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expected ED in early  2020</a:t>
                      </a:r>
                    </a:p>
                    <a:p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252228"/>
                  </a:ext>
                </a:extLst>
              </a:tr>
              <a:tr h="1182408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ISRS 4400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Agreed</a:t>
                      </a:r>
                      <a:r>
                        <a:rPr lang="en-US" sz="2200" b="1" baseline="0" dirty="0" smtClean="0"/>
                        <a:t> upon Procedures </a:t>
                      </a:r>
                      <a:endParaRPr lang="en-US" sz="2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ED will be approved in </a:t>
                      </a:r>
                      <a:r>
                        <a:rPr lang="en-US" sz="2200" b="1" dirty="0" smtClean="0"/>
                        <a:t>Dec.  2019</a:t>
                      </a:r>
                      <a:endParaRPr lang="en-US" sz="22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718987"/>
                  </a:ext>
                </a:extLst>
              </a:tr>
              <a:tr h="82768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Evidence</a:t>
                      </a:r>
                      <a:r>
                        <a:rPr lang="en-US" sz="2200" b="1" baseline="0" dirty="0" smtClean="0"/>
                        <a:t> working group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 explore issues related to ISA 500</a:t>
                      </a:r>
                      <a:r>
                        <a:rPr lang="en-US" sz="2200" b="1" baseline="0" dirty="0" smtClean="0"/>
                        <a:t> audit evidence </a:t>
                      </a:r>
                      <a:endParaRPr lang="en-US" sz="2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574720"/>
                  </a:ext>
                </a:extLst>
              </a:tr>
              <a:tr h="794319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Technology working group 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End</a:t>
                      </a:r>
                      <a:r>
                        <a:rPr lang="en-US" sz="2200" b="1" baseline="0" dirty="0" smtClean="0"/>
                        <a:t> of 2020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911816"/>
                  </a:ext>
                </a:extLst>
              </a:tr>
              <a:tr h="47296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MENA Working Group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Started in July 2019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835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49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46" y="214311"/>
            <a:ext cx="11991154" cy="674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517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0439" y="294968"/>
            <a:ext cx="10677832" cy="64500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624B-E61F-4E6D-A99B-05CFC8B3F10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37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2133</TotalTime>
  <Words>601</Words>
  <Application>Microsoft Office PowerPoint</Application>
  <PresentationFormat>Widescreen</PresentationFormat>
  <Paragraphs>125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MS PGothic</vt:lpstr>
      <vt:lpstr>Arial</vt:lpstr>
      <vt:lpstr>Calibri</vt:lpstr>
      <vt:lpstr>Courier New</vt:lpstr>
      <vt:lpstr>Tw Cen MT</vt:lpstr>
      <vt:lpstr>Tw Cen MT Condensed</vt:lpstr>
      <vt:lpstr>Wingdings 3</vt:lpstr>
      <vt:lpstr>Integral</vt:lpstr>
      <vt:lpstr>IAASB update</vt:lpstr>
      <vt:lpstr> IAASB’s  Goal, Strategic Drivers, and Strategic Objectives</vt:lpstr>
      <vt:lpstr>Strategy and Work Plan: Proposed Strategy for 2020‒2023</vt:lpstr>
      <vt:lpstr>PowerPoint Presentation</vt:lpstr>
      <vt:lpstr>Strategy and Work Plan: Proposed Strategy for 2020‒2023 (Cont.)</vt:lpstr>
      <vt:lpstr>Standards under amendment </vt:lpstr>
      <vt:lpstr>Expected New Standards and WG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MENA Working Group</vt:lpstr>
      <vt:lpstr>MENA WG objectives </vt:lpstr>
      <vt:lpstr>IFRS </vt:lpstr>
      <vt:lpstr>PowerPoint Presentation</vt:lpstr>
      <vt:lpstr>  شكرا لاستماعكم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تطوير برامج التدقيق والحوكمة لتلبي التطور التكنولوجي المستمر</dc:title>
  <dc:creator>Mahmoud Zetawi</dc:creator>
  <cp:lastModifiedBy>Jamal Milhem</cp:lastModifiedBy>
  <cp:revision>125</cp:revision>
  <cp:lastPrinted>2019-10-24T11:59:23Z</cp:lastPrinted>
  <dcterms:created xsi:type="dcterms:W3CDTF">2018-10-21T08:51:38Z</dcterms:created>
  <dcterms:modified xsi:type="dcterms:W3CDTF">2019-10-24T21:13:35Z</dcterms:modified>
</cp:coreProperties>
</file>