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31"/>
  </p:notesMasterIdLst>
  <p:handoutMasterIdLst>
    <p:handoutMasterId r:id="rId32"/>
  </p:handoutMasterIdLst>
  <p:sldIdLst>
    <p:sldId id="274" r:id="rId2"/>
    <p:sldId id="287" r:id="rId3"/>
    <p:sldId id="285" r:id="rId4"/>
    <p:sldId id="270" r:id="rId5"/>
    <p:sldId id="279" r:id="rId6"/>
    <p:sldId id="283" r:id="rId7"/>
    <p:sldId id="271" r:id="rId8"/>
    <p:sldId id="257" r:id="rId9"/>
    <p:sldId id="258" r:id="rId10"/>
    <p:sldId id="280" r:id="rId11"/>
    <p:sldId id="259" r:id="rId12"/>
    <p:sldId id="281" r:id="rId13"/>
    <p:sldId id="286" r:id="rId14"/>
    <p:sldId id="260" r:id="rId15"/>
    <p:sldId id="261" r:id="rId16"/>
    <p:sldId id="282" r:id="rId17"/>
    <p:sldId id="262" r:id="rId18"/>
    <p:sldId id="263" r:id="rId19"/>
    <p:sldId id="264" r:id="rId20"/>
    <p:sldId id="272" r:id="rId21"/>
    <p:sldId id="265" r:id="rId22"/>
    <p:sldId id="266" r:id="rId23"/>
    <p:sldId id="288" r:id="rId24"/>
    <p:sldId id="273" r:id="rId25"/>
    <p:sldId id="275" r:id="rId26"/>
    <p:sldId id="267" r:id="rId27"/>
    <p:sldId id="284" r:id="rId28"/>
    <p:sldId id="276" r:id="rId29"/>
    <p:sldId id="277" r:id="rId30"/>
  </p:sldIdLst>
  <p:sldSz cx="12192000" cy="6858000"/>
  <p:notesSz cx="6797675"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03" autoAdjust="0"/>
    <p:restoredTop sz="88718" autoAdjust="0"/>
  </p:normalViewPr>
  <p:slideViewPr>
    <p:cSldViewPr snapToGrid="0">
      <p:cViewPr varScale="1">
        <p:scale>
          <a:sx n="38" d="100"/>
          <a:sy n="38" d="100"/>
        </p:scale>
        <p:origin x="66"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0B3D61-39F4-4FF8-B7F9-04DC21E47075}" type="doc">
      <dgm:prSet loTypeId="urn:microsoft.com/office/officeart/2011/layout/HexagonRadial" loCatId="cycle" qsTypeId="urn:microsoft.com/office/officeart/2005/8/quickstyle/simple1" qsCatId="simple" csTypeId="urn:microsoft.com/office/officeart/2005/8/colors/colorful1#1" csCatId="colorful" phldr="1"/>
      <dgm:spPr/>
      <dgm:t>
        <a:bodyPr/>
        <a:lstStyle/>
        <a:p>
          <a:endParaRPr lang="en-US"/>
        </a:p>
      </dgm:t>
    </dgm:pt>
    <dgm:pt modelId="{4FF5D181-33A3-4578-B738-4FC4E6B45BF2}">
      <dgm:prSet phldrT="[Text]" custT="1"/>
      <dgm:spPr/>
      <dgm:t>
        <a:bodyPr/>
        <a:lstStyle/>
        <a:p>
          <a:r>
            <a:rPr lang="ar-SA" sz="1300" dirty="0" smtClean="0">
              <a:solidFill>
                <a:schemeClr val="tx1"/>
              </a:solidFill>
              <a:cs typeface="+mj-cs"/>
            </a:rPr>
            <a:t>نظام تدقيق عقود تأمين</a:t>
          </a:r>
          <a:endParaRPr lang="en-US" sz="1300" dirty="0">
            <a:solidFill>
              <a:schemeClr val="tx1"/>
            </a:solidFill>
            <a:cs typeface="+mj-cs"/>
          </a:endParaRPr>
        </a:p>
      </dgm:t>
    </dgm:pt>
    <dgm:pt modelId="{45AF01F9-FFA1-4BAC-BBA9-1EFC3276CA2F}" type="parTrans" cxnId="{653AD71F-B7D2-4C71-9D42-563E2DA235B7}">
      <dgm:prSet/>
      <dgm:spPr/>
      <dgm:t>
        <a:bodyPr/>
        <a:lstStyle/>
        <a:p>
          <a:endParaRPr lang="en-US" sz="1200">
            <a:solidFill>
              <a:schemeClr val="tx1"/>
            </a:solidFill>
            <a:cs typeface="+mj-cs"/>
          </a:endParaRPr>
        </a:p>
      </dgm:t>
    </dgm:pt>
    <dgm:pt modelId="{1CDBF495-4D24-4467-8300-C42ADB456C9D}" type="sibTrans" cxnId="{653AD71F-B7D2-4C71-9D42-563E2DA235B7}">
      <dgm:prSet/>
      <dgm:spPr/>
      <dgm:t>
        <a:bodyPr/>
        <a:lstStyle/>
        <a:p>
          <a:endParaRPr lang="en-US" sz="1200">
            <a:solidFill>
              <a:schemeClr val="tx1"/>
            </a:solidFill>
            <a:cs typeface="+mj-cs"/>
          </a:endParaRPr>
        </a:p>
      </dgm:t>
    </dgm:pt>
    <dgm:pt modelId="{85062369-33DB-433F-A8EB-EA3F9BB2BFF4}">
      <dgm:prSet phldrT="[Text]" custT="1"/>
      <dgm:spPr/>
      <dgm:t>
        <a:bodyPr/>
        <a:lstStyle/>
        <a:p>
          <a:r>
            <a:rPr lang="ar-SA" sz="1300" dirty="0" smtClean="0">
              <a:solidFill>
                <a:schemeClr val="tx1"/>
              </a:solidFill>
              <a:cs typeface="+mj-cs"/>
            </a:rPr>
            <a:t>1- قراءة جميع أرقام البوالص ومقارنتها مع كشف المتعاقدين مع الشركة</a:t>
          </a:r>
          <a:endParaRPr lang="en-US" sz="1300" dirty="0">
            <a:solidFill>
              <a:schemeClr val="tx1"/>
            </a:solidFill>
            <a:cs typeface="+mj-cs"/>
          </a:endParaRPr>
        </a:p>
      </dgm:t>
    </dgm:pt>
    <dgm:pt modelId="{64282039-4B12-41F8-9613-1CFE7DB29F1E}" type="parTrans" cxnId="{CB3967FC-D3BC-4CAB-9F59-8507E363DCDA}">
      <dgm:prSet/>
      <dgm:spPr/>
      <dgm:t>
        <a:bodyPr/>
        <a:lstStyle/>
        <a:p>
          <a:endParaRPr lang="en-US" sz="1200">
            <a:solidFill>
              <a:schemeClr val="tx1"/>
            </a:solidFill>
            <a:cs typeface="+mj-cs"/>
          </a:endParaRPr>
        </a:p>
      </dgm:t>
    </dgm:pt>
    <dgm:pt modelId="{41716F67-4B45-4DAC-957D-99014A233341}" type="sibTrans" cxnId="{CB3967FC-D3BC-4CAB-9F59-8507E363DCDA}">
      <dgm:prSet/>
      <dgm:spPr/>
      <dgm:t>
        <a:bodyPr/>
        <a:lstStyle/>
        <a:p>
          <a:endParaRPr lang="en-US" sz="1200">
            <a:solidFill>
              <a:schemeClr val="tx1"/>
            </a:solidFill>
            <a:cs typeface="+mj-cs"/>
          </a:endParaRPr>
        </a:p>
      </dgm:t>
    </dgm:pt>
    <dgm:pt modelId="{0D539BEE-8A1C-44D8-B53E-C612178AA6B2}">
      <dgm:prSet phldrT="[Text]" custT="1"/>
      <dgm:spPr/>
      <dgm:t>
        <a:bodyPr/>
        <a:lstStyle/>
        <a:p>
          <a:r>
            <a:rPr lang="ar-SA" sz="1300" dirty="0" smtClean="0">
              <a:solidFill>
                <a:schemeClr val="tx1"/>
              </a:solidFill>
              <a:cs typeface="+mj-cs"/>
            </a:rPr>
            <a:t>2- احتساب قسط التامين بعد مقارنته بالأسعار القانونية</a:t>
          </a:r>
          <a:endParaRPr lang="en-US" sz="1300" dirty="0">
            <a:solidFill>
              <a:schemeClr val="tx1"/>
            </a:solidFill>
            <a:cs typeface="+mj-cs"/>
          </a:endParaRPr>
        </a:p>
      </dgm:t>
    </dgm:pt>
    <dgm:pt modelId="{A647A587-F895-44F2-B9AC-83B64C40405C}" type="parTrans" cxnId="{7F748E8E-980C-45C5-858F-D20BA918DD1B}">
      <dgm:prSet/>
      <dgm:spPr/>
      <dgm:t>
        <a:bodyPr/>
        <a:lstStyle/>
        <a:p>
          <a:endParaRPr lang="en-US" sz="1200">
            <a:solidFill>
              <a:schemeClr val="tx1"/>
            </a:solidFill>
            <a:cs typeface="+mj-cs"/>
          </a:endParaRPr>
        </a:p>
      </dgm:t>
    </dgm:pt>
    <dgm:pt modelId="{E55CEC55-01F4-4B75-A42A-47C229A8611E}" type="sibTrans" cxnId="{7F748E8E-980C-45C5-858F-D20BA918DD1B}">
      <dgm:prSet/>
      <dgm:spPr/>
      <dgm:t>
        <a:bodyPr/>
        <a:lstStyle/>
        <a:p>
          <a:endParaRPr lang="en-US" sz="1200">
            <a:solidFill>
              <a:schemeClr val="tx1"/>
            </a:solidFill>
            <a:cs typeface="+mj-cs"/>
          </a:endParaRPr>
        </a:p>
      </dgm:t>
    </dgm:pt>
    <dgm:pt modelId="{81B47C04-F35D-4A90-94CE-1976D3227291}">
      <dgm:prSet phldrT="[Text]" custT="1"/>
      <dgm:spPr/>
      <dgm:t>
        <a:bodyPr/>
        <a:lstStyle/>
        <a:p>
          <a:r>
            <a:rPr lang="ar-SA" sz="1300" dirty="0" smtClean="0">
              <a:solidFill>
                <a:schemeClr val="tx1"/>
              </a:solidFill>
              <a:cs typeface="+mj-cs"/>
            </a:rPr>
            <a:t>3- دراسة الافصاح الخاص بالايرادات حسب العايير الدولية</a:t>
          </a:r>
          <a:endParaRPr lang="en-US" sz="1300" dirty="0">
            <a:solidFill>
              <a:schemeClr val="tx1"/>
            </a:solidFill>
            <a:cs typeface="+mj-cs"/>
          </a:endParaRPr>
        </a:p>
      </dgm:t>
    </dgm:pt>
    <dgm:pt modelId="{D34533D1-ED11-4E0B-B600-73C9FDADD32E}" type="parTrans" cxnId="{794C7E6A-8A47-4402-8C51-48947A9481B0}">
      <dgm:prSet/>
      <dgm:spPr/>
      <dgm:t>
        <a:bodyPr/>
        <a:lstStyle/>
        <a:p>
          <a:endParaRPr lang="en-US" sz="1200">
            <a:solidFill>
              <a:schemeClr val="tx1"/>
            </a:solidFill>
            <a:cs typeface="+mj-cs"/>
          </a:endParaRPr>
        </a:p>
      </dgm:t>
    </dgm:pt>
    <dgm:pt modelId="{5B626FD3-5BC6-4666-8578-50F29982AAC4}" type="sibTrans" cxnId="{794C7E6A-8A47-4402-8C51-48947A9481B0}">
      <dgm:prSet/>
      <dgm:spPr/>
      <dgm:t>
        <a:bodyPr/>
        <a:lstStyle/>
        <a:p>
          <a:endParaRPr lang="en-US" sz="1200">
            <a:solidFill>
              <a:schemeClr val="tx1"/>
            </a:solidFill>
            <a:cs typeface="+mj-cs"/>
          </a:endParaRPr>
        </a:p>
      </dgm:t>
    </dgm:pt>
    <dgm:pt modelId="{7958333C-79AD-4FEA-B954-FB5FBF11F594}">
      <dgm:prSet phldrT="[Text]" custT="1"/>
      <dgm:spPr/>
      <dgm:t>
        <a:bodyPr/>
        <a:lstStyle/>
        <a:p>
          <a:r>
            <a:rPr lang="ar-SA" sz="1300" dirty="0" smtClean="0">
              <a:solidFill>
                <a:schemeClr val="tx1"/>
              </a:solidFill>
              <a:cs typeface="+mj-cs"/>
            </a:rPr>
            <a:t>4- استخراج تقارير الانحرافات في العقود المدروسة</a:t>
          </a:r>
          <a:endParaRPr lang="en-US" sz="1300" dirty="0">
            <a:solidFill>
              <a:schemeClr val="tx1"/>
            </a:solidFill>
            <a:cs typeface="+mj-cs"/>
          </a:endParaRPr>
        </a:p>
      </dgm:t>
    </dgm:pt>
    <dgm:pt modelId="{56F1EA41-C1E8-407F-B5F0-B38BFC07A27F}" type="parTrans" cxnId="{92A9C2F7-0704-4407-A425-372E712FE77B}">
      <dgm:prSet/>
      <dgm:spPr/>
      <dgm:t>
        <a:bodyPr/>
        <a:lstStyle/>
        <a:p>
          <a:endParaRPr lang="en-US" sz="1200">
            <a:solidFill>
              <a:schemeClr val="tx1"/>
            </a:solidFill>
            <a:cs typeface="+mj-cs"/>
          </a:endParaRPr>
        </a:p>
      </dgm:t>
    </dgm:pt>
    <dgm:pt modelId="{C47AB296-46B5-48ED-A116-7BEC1B8D6176}" type="sibTrans" cxnId="{92A9C2F7-0704-4407-A425-372E712FE77B}">
      <dgm:prSet/>
      <dgm:spPr/>
      <dgm:t>
        <a:bodyPr/>
        <a:lstStyle/>
        <a:p>
          <a:endParaRPr lang="en-US" sz="1200">
            <a:solidFill>
              <a:schemeClr val="tx1"/>
            </a:solidFill>
            <a:cs typeface="+mj-cs"/>
          </a:endParaRPr>
        </a:p>
      </dgm:t>
    </dgm:pt>
    <dgm:pt modelId="{D58424DB-41EA-45E4-92FF-450E0F828B8A}">
      <dgm:prSet phldrT="[Text]" custT="1"/>
      <dgm:spPr/>
      <dgm:t>
        <a:bodyPr/>
        <a:lstStyle/>
        <a:p>
          <a:r>
            <a:rPr lang="ar-SA" sz="1300" dirty="0" smtClean="0">
              <a:solidFill>
                <a:schemeClr val="tx1"/>
              </a:solidFill>
              <a:cs typeface="+mj-cs"/>
            </a:rPr>
            <a:t>5- عمل نقاط بالملاحظات الناتجة عن الدراسة بعد تحليل الانحرافات</a:t>
          </a:r>
          <a:endParaRPr lang="en-US" sz="1300" dirty="0">
            <a:solidFill>
              <a:schemeClr val="tx1"/>
            </a:solidFill>
            <a:cs typeface="+mj-cs"/>
          </a:endParaRPr>
        </a:p>
      </dgm:t>
    </dgm:pt>
    <dgm:pt modelId="{4DC46CD0-BC59-490B-8A53-93AF44ECCC6F}" type="parTrans" cxnId="{A92C68BC-23CA-4B4F-B84A-DEA5B084242A}">
      <dgm:prSet/>
      <dgm:spPr/>
      <dgm:t>
        <a:bodyPr/>
        <a:lstStyle/>
        <a:p>
          <a:endParaRPr lang="en-US" sz="1200">
            <a:solidFill>
              <a:schemeClr val="tx1"/>
            </a:solidFill>
            <a:cs typeface="+mj-cs"/>
          </a:endParaRPr>
        </a:p>
      </dgm:t>
    </dgm:pt>
    <dgm:pt modelId="{470C49FB-809C-4C07-A8A3-D9EB49C632E7}" type="sibTrans" cxnId="{A92C68BC-23CA-4B4F-B84A-DEA5B084242A}">
      <dgm:prSet/>
      <dgm:spPr/>
      <dgm:t>
        <a:bodyPr/>
        <a:lstStyle/>
        <a:p>
          <a:endParaRPr lang="en-US" sz="1200">
            <a:solidFill>
              <a:schemeClr val="tx1"/>
            </a:solidFill>
            <a:cs typeface="+mj-cs"/>
          </a:endParaRPr>
        </a:p>
      </dgm:t>
    </dgm:pt>
    <dgm:pt modelId="{213BD363-4240-4E39-86F1-4ACC50650E5E}">
      <dgm:prSet phldrT="[Text]" custT="1"/>
      <dgm:spPr/>
      <dgm:t>
        <a:bodyPr/>
        <a:lstStyle/>
        <a:p>
          <a:r>
            <a:rPr lang="ar-SA" sz="1300" dirty="0" smtClean="0">
              <a:solidFill>
                <a:schemeClr val="tx1"/>
              </a:solidFill>
              <a:cs typeface="+mj-cs"/>
            </a:rPr>
            <a:t>6-تجميع أقساط التامين ومقارنتها في البيانت المالية للشركة</a:t>
          </a:r>
          <a:endParaRPr lang="en-US" sz="1300" dirty="0">
            <a:solidFill>
              <a:schemeClr val="tx1"/>
            </a:solidFill>
            <a:cs typeface="+mj-cs"/>
          </a:endParaRPr>
        </a:p>
      </dgm:t>
    </dgm:pt>
    <dgm:pt modelId="{43F5936A-B667-4B87-9452-F48E8257A51D}" type="parTrans" cxnId="{FF3A49DE-0AC4-40DC-B960-B9C9979FB0E9}">
      <dgm:prSet/>
      <dgm:spPr/>
      <dgm:t>
        <a:bodyPr/>
        <a:lstStyle/>
        <a:p>
          <a:endParaRPr lang="en-US" sz="1200">
            <a:solidFill>
              <a:schemeClr val="tx1"/>
            </a:solidFill>
            <a:cs typeface="+mj-cs"/>
          </a:endParaRPr>
        </a:p>
      </dgm:t>
    </dgm:pt>
    <dgm:pt modelId="{A3DF932C-E13D-4ED4-B81C-67CF3B89A287}" type="sibTrans" cxnId="{FF3A49DE-0AC4-40DC-B960-B9C9979FB0E9}">
      <dgm:prSet/>
      <dgm:spPr/>
      <dgm:t>
        <a:bodyPr/>
        <a:lstStyle/>
        <a:p>
          <a:endParaRPr lang="en-US" sz="1200">
            <a:solidFill>
              <a:schemeClr val="tx1"/>
            </a:solidFill>
            <a:cs typeface="+mj-cs"/>
          </a:endParaRPr>
        </a:p>
      </dgm:t>
    </dgm:pt>
    <dgm:pt modelId="{4C1BA9D1-BC28-4111-9038-8C17C0ADADF3}" type="pres">
      <dgm:prSet presAssocID="{7A0B3D61-39F4-4FF8-B7F9-04DC21E47075}" presName="Name0" presStyleCnt="0">
        <dgm:presLayoutVars>
          <dgm:chMax val="1"/>
          <dgm:chPref val="1"/>
          <dgm:dir/>
          <dgm:animOne val="branch"/>
          <dgm:animLvl val="lvl"/>
        </dgm:presLayoutVars>
      </dgm:prSet>
      <dgm:spPr/>
      <dgm:t>
        <a:bodyPr/>
        <a:lstStyle/>
        <a:p>
          <a:endParaRPr lang="en-US"/>
        </a:p>
      </dgm:t>
    </dgm:pt>
    <dgm:pt modelId="{5A1F6FB1-B447-4489-8238-74931B550B43}" type="pres">
      <dgm:prSet presAssocID="{4FF5D181-33A3-4578-B738-4FC4E6B45BF2}" presName="Parent" presStyleLbl="node0" presStyleIdx="0" presStyleCnt="1" custLinFactNeighborX="-1228" custLinFactNeighborY="-1420">
        <dgm:presLayoutVars>
          <dgm:chMax val="6"/>
          <dgm:chPref val="6"/>
        </dgm:presLayoutVars>
      </dgm:prSet>
      <dgm:spPr/>
      <dgm:t>
        <a:bodyPr/>
        <a:lstStyle/>
        <a:p>
          <a:endParaRPr lang="en-US"/>
        </a:p>
      </dgm:t>
    </dgm:pt>
    <dgm:pt modelId="{E421A55A-4312-4500-8369-46D061562F6B}" type="pres">
      <dgm:prSet presAssocID="{85062369-33DB-433F-A8EB-EA3F9BB2BFF4}" presName="Accent1" presStyleCnt="0"/>
      <dgm:spPr/>
      <dgm:t>
        <a:bodyPr/>
        <a:lstStyle/>
        <a:p>
          <a:endParaRPr lang="en-US"/>
        </a:p>
      </dgm:t>
    </dgm:pt>
    <dgm:pt modelId="{CFB1FD90-B6B5-4830-B192-70A11526FF77}" type="pres">
      <dgm:prSet presAssocID="{85062369-33DB-433F-A8EB-EA3F9BB2BFF4}" presName="Accent" presStyleLbl="bgShp" presStyleIdx="0" presStyleCnt="6"/>
      <dgm:spPr/>
      <dgm:t>
        <a:bodyPr/>
        <a:lstStyle/>
        <a:p>
          <a:endParaRPr lang="en-US"/>
        </a:p>
      </dgm:t>
    </dgm:pt>
    <dgm:pt modelId="{DFF21F8B-9811-4927-81CA-6A87910D8843}" type="pres">
      <dgm:prSet presAssocID="{85062369-33DB-433F-A8EB-EA3F9BB2BFF4}" presName="Child1" presStyleLbl="node1" presStyleIdx="0" presStyleCnt="6" custLinFactNeighborX="-4916">
        <dgm:presLayoutVars>
          <dgm:chMax val="0"/>
          <dgm:chPref val="0"/>
          <dgm:bulletEnabled val="1"/>
        </dgm:presLayoutVars>
      </dgm:prSet>
      <dgm:spPr/>
      <dgm:t>
        <a:bodyPr/>
        <a:lstStyle/>
        <a:p>
          <a:endParaRPr lang="en-US"/>
        </a:p>
      </dgm:t>
    </dgm:pt>
    <dgm:pt modelId="{F6B05A51-04B2-4C9C-B541-C0F96E520CDF}" type="pres">
      <dgm:prSet presAssocID="{0D539BEE-8A1C-44D8-B53E-C612178AA6B2}" presName="Accent2" presStyleCnt="0"/>
      <dgm:spPr/>
      <dgm:t>
        <a:bodyPr/>
        <a:lstStyle/>
        <a:p>
          <a:endParaRPr lang="en-US"/>
        </a:p>
      </dgm:t>
    </dgm:pt>
    <dgm:pt modelId="{B38A4242-2515-4658-B6E5-5E1198502CC2}" type="pres">
      <dgm:prSet presAssocID="{0D539BEE-8A1C-44D8-B53E-C612178AA6B2}" presName="Accent" presStyleLbl="bgShp" presStyleIdx="1" presStyleCnt="6"/>
      <dgm:spPr/>
      <dgm:t>
        <a:bodyPr/>
        <a:lstStyle/>
        <a:p>
          <a:endParaRPr lang="en-US"/>
        </a:p>
      </dgm:t>
    </dgm:pt>
    <dgm:pt modelId="{AE340460-4E93-4502-98F6-A87D8A4013F9}" type="pres">
      <dgm:prSet presAssocID="{0D539BEE-8A1C-44D8-B53E-C612178AA6B2}" presName="Child2" presStyleLbl="node1" presStyleIdx="1" presStyleCnt="6">
        <dgm:presLayoutVars>
          <dgm:chMax val="0"/>
          <dgm:chPref val="0"/>
          <dgm:bulletEnabled val="1"/>
        </dgm:presLayoutVars>
      </dgm:prSet>
      <dgm:spPr/>
      <dgm:t>
        <a:bodyPr/>
        <a:lstStyle/>
        <a:p>
          <a:endParaRPr lang="en-US"/>
        </a:p>
      </dgm:t>
    </dgm:pt>
    <dgm:pt modelId="{ABBD51C2-2ACB-42C1-BFA8-9BD34AEEBFA6}" type="pres">
      <dgm:prSet presAssocID="{81B47C04-F35D-4A90-94CE-1976D3227291}" presName="Accent3" presStyleCnt="0"/>
      <dgm:spPr/>
      <dgm:t>
        <a:bodyPr/>
        <a:lstStyle/>
        <a:p>
          <a:endParaRPr lang="en-US"/>
        </a:p>
      </dgm:t>
    </dgm:pt>
    <dgm:pt modelId="{A60AA087-CC29-4CFE-85F8-C57407C45C3D}" type="pres">
      <dgm:prSet presAssocID="{81B47C04-F35D-4A90-94CE-1976D3227291}" presName="Accent" presStyleLbl="bgShp" presStyleIdx="2" presStyleCnt="6"/>
      <dgm:spPr/>
      <dgm:t>
        <a:bodyPr/>
        <a:lstStyle/>
        <a:p>
          <a:endParaRPr lang="en-US"/>
        </a:p>
      </dgm:t>
    </dgm:pt>
    <dgm:pt modelId="{281459CB-E332-4D61-BCCF-FB0B23C37EF2}" type="pres">
      <dgm:prSet presAssocID="{81B47C04-F35D-4A90-94CE-1976D3227291}" presName="Child3" presStyleLbl="node1" presStyleIdx="2" presStyleCnt="6">
        <dgm:presLayoutVars>
          <dgm:chMax val="0"/>
          <dgm:chPref val="0"/>
          <dgm:bulletEnabled val="1"/>
        </dgm:presLayoutVars>
      </dgm:prSet>
      <dgm:spPr/>
      <dgm:t>
        <a:bodyPr/>
        <a:lstStyle/>
        <a:p>
          <a:endParaRPr lang="en-US"/>
        </a:p>
      </dgm:t>
    </dgm:pt>
    <dgm:pt modelId="{D065D9F5-341E-4A10-8405-DCD4DE2D230B}" type="pres">
      <dgm:prSet presAssocID="{7958333C-79AD-4FEA-B954-FB5FBF11F594}" presName="Accent4" presStyleCnt="0"/>
      <dgm:spPr/>
      <dgm:t>
        <a:bodyPr/>
        <a:lstStyle/>
        <a:p>
          <a:endParaRPr lang="en-US"/>
        </a:p>
      </dgm:t>
    </dgm:pt>
    <dgm:pt modelId="{4EF298B9-2DFA-42E0-8081-D65538EE590E}" type="pres">
      <dgm:prSet presAssocID="{7958333C-79AD-4FEA-B954-FB5FBF11F594}" presName="Accent" presStyleLbl="bgShp" presStyleIdx="3" presStyleCnt="6"/>
      <dgm:spPr/>
      <dgm:t>
        <a:bodyPr/>
        <a:lstStyle/>
        <a:p>
          <a:endParaRPr lang="en-US"/>
        </a:p>
      </dgm:t>
    </dgm:pt>
    <dgm:pt modelId="{4F9168D6-A791-45F4-8BCF-6C8A6987A50C}" type="pres">
      <dgm:prSet presAssocID="{7958333C-79AD-4FEA-B954-FB5FBF11F594}" presName="Child4" presStyleLbl="node1" presStyleIdx="3" presStyleCnt="6">
        <dgm:presLayoutVars>
          <dgm:chMax val="0"/>
          <dgm:chPref val="0"/>
          <dgm:bulletEnabled val="1"/>
        </dgm:presLayoutVars>
      </dgm:prSet>
      <dgm:spPr/>
      <dgm:t>
        <a:bodyPr/>
        <a:lstStyle/>
        <a:p>
          <a:endParaRPr lang="en-US"/>
        </a:p>
      </dgm:t>
    </dgm:pt>
    <dgm:pt modelId="{EB1027C1-1289-473F-9C01-37E8B3311F4C}" type="pres">
      <dgm:prSet presAssocID="{D58424DB-41EA-45E4-92FF-450E0F828B8A}" presName="Accent5" presStyleCnt="0"/>
      <dgm:spPr/>
      <dgm:t>
        <a:bodyPr/>
        <a:lstStyle/>
        <a:p>
          <a:endParaRPr lang="en-US"/>
        </a:p>
      </dgm:t>
    </dgm:pt>
    <dgm:pt modelId="{E1F10DDE-926B-4E78-86F9-524950B15A16}" type="pres">
      <dgm:prSet presAssocID="{D58424DB-41EA-45E4-92FF-450E0F828B8A}" presName="Accent" presStyleLbl="bgShp" presStyleIdx="4" presStyleCnt="6"/>
      <dgm:spPr/>
      <dgm:t>
        <a:bodyPr/>
        <a:lstStyle/>
        <a:p>
          <a:endParaRPr lang="en-US"/>
        </a:p>
      </dgm:t>
    </dgm:pt>
    <dgm:pt modelId="{8D9C0020-FC33-494D-A702-8320DB77B6D6}" type="pres">
      <dgm:prSet presAssocID="{D58424DB-41EA-45E4-92FF-450E0F828B8A}" presName="Child5" presStyleLbl="node1" presStyleIdx="4" presStyleCnt="6">
        <dgm:presLayoutVars>
          <dgm:chMax val="0"/>
          <dgm:chPref val="0"/>
          <dgm:bulletEnabled val="1"/>
        </dgm:presLayoutVars>
      </dgm:prSet>
      <dgm:spPr/>
      <dgm:t>
        <a:bodyPr/>
        <a:lstStyle/>
        <a:p>
          <a:endParaRPr lang="en-US"/>
        </a:p>
      </dgm:t>
    </dgm:pt>
    <dgm:pt modelId="{1F20F8C7-0E79-4979-9273-181941E66CEF}" type="pres">
      <dgm:prSet presAssocID="{213BD363-4240-4E39-86F1-4ACC50650E5E}" presName="Accent6" presStyleCnt="0"/>
      <dgm:spPr/>
      <dgm:t>
        <a:bodyPr/>
        <a:lstStyle/>
        <a:p>
          <a:endParaRPr lang="en-US"/>
        </a:p>
      </dgm:t>
    </dgm:pt>
    <dgm:pt modelId="{3E9A55AA-8AB9-48B0-946F-9172064412D0}" type="pres">
      <dgm:prSet presAssocID="{213BD363-4240-4E39-86F1-4ACC50650E5E}" presName="Accent" presStyleLbl="bgShp" presStyleIdx="5" presStyleCnt="6"/>
      <dgm:spPr/>
      <dgm:t>
        <a:bodyPr/>
        <a:lstStyle/>
        <a:p>
          <a:endParaRPr lang="en-US"/>
        </a:p>
      </dgm:t>
    </dgm:pt>
    <dgm:pt modelId="{68400D70-B938-4702-A2A0-CBE44DC0CA6D}" type="pres">
      <dgm:prSet presAssocID="{213BD363-4240-4E39-86F1-4ACC50650E5E}" presName="Child6" presStyleLbl="node1" presStyleIdx="5" presStyleCnt="6">
        <dgm:presLayoutVars>
          <dgm:chMax val="0"/>
          <dgm:chPref val="0"/>
          <dgm:bulletEnabled val="1"/>
        </dgm:presLayoutVars>
      </dgm:prSet>
      <dgm:spPr/>
      <dgm:t>
        <a:bodyPr/>
        <a:lstStyle/>
        <a:p>
          <a:endParaRPr lang="en-US"/>
        </a:p>
      </dgm:t>
    </dgm:pt>
  </dgm:ptLst>
  <dgm:cxnLst>
    <dgm:cxn modelId="{FA8EC7F1-5237-4436-9BE7-6985287D9700}" type="presOf" srcId="{7958333C-79AD-4FEA-B954-FB5FBF11F594}" destId="{4F9168D6-A791-45F4-8BCF-6C8A6987A50C}" srcOrd="0" destOrd="0" presId="urn:microsoft.com/office/officeart/2011/layout/HexagonRadial"/>
    <dgm:cxn modelId="{794C7E6A-8A47-4402-8C51-48947A9481B0}" srcId="{4FF5D181-33A3-4578-B738-4FC4E6B45BF2}" destId="{81B47C04-F35D-4A90-94CE-1976D3227291}" srcOrd="2" destOrd="0" parTransId="{D34533D1-ED11-4E0B-B600-73C9FDADD32E}" sibTransId="{5B626FD3-5BC6-4666-8578-50F29982AAC4}"/>
    <dgm:cxn modelId="{A92C68BC-23CA-4B4F-B84A-DEA5B084242A}" srcId="{4FF5D181-33A3-4578-B738-4FC4E6B45BF2}" destId="{D58424DB-41EA-45E4-92FF-450E0F828B8A}" srcOrd="4" destOrd="0" parTransId="{4DC46CD0-BC59-490B-8A53-93AF44ECCC6F}" sibTransId="{470C49FB-809C-4C07-A8A3-D9EB49C632E7}"/>
    <dgm:cxn modelId="{F152C874-276B-45FA-A1CF-6491FB832CC4}" type="presOf" srcId="{7A0B3D61-39F4-4FF8-B7F9-04DC21E47075}" destId="{4C1BA9D1-BC28-4111-9038-8C17C0ADADF3}" srcOrd="0" destOrd="0" presId="urn:microsoft.com/office/officeart/2011/layout/HexagonRadial"/>
    <dgm:cxn modelId="{B0B83E74-7820-42E7-A740-5C8F4EBD022B}" type="presOf" srcId="{D58424DB-41EA-45E4-92FF-450E0F828B8A}" destId="{8D9C0020-FC33-494D-A702-8320DB77B6D6}" srcOrd="0" destOrd="0" presId="urn:microsoft.com/office/officeart/2011/layout/HexagonRadial"/>
    <dgm:cxn modelId="{95776397-2195-48E5-A77E-98FAF925F8FA}" type="presOf" srcId="{85062369-33DB-433F-A8EB-EA3F9BB2BFF4}" destId="{DFF21F8B-9811-4927-81CA-6A87910D8843}" srcOrd="0" destOrd="0" presId="urn:microsoft.com/office/officeart/2011/layout/HexagonRadial"/>
    <dgm:cxn modelId="{92A9C2F7-0704-4407-A425-372E712FE77B}" srcId="{4FF5D181-33A3-4578-B738-4FC4E6B45BF2}" destId="{7958333C-79AD-4FEA-B954-FB5FBF11F594}" srcOrd="3" destOrd="0" parTransId="{56F1EA41-C1E8-407F-B5F0-B38BFC07A27F}" sibTransId="{C47AB296-46B5-48ED-A116-7BEC1B8D6176}"/>
    <dgm:cxn modelId="{653AD71F-B7D2-4C71-9D42-563E2DA235B7}" srcId="{7A0B3D61-39F4-4FF8-B7F9-04DC21E47075}" destId="{4FF5D181-33A3-4578-B738-4FC4E6B45BF2}" srcOrd="0" destOrd="0" parTransId="{45AF01F9-FFA1-4BAC-BBA9-1EFC3276CA2F}" sibTransId="{1CDBF495-4D24-4467-8300-C42ADB456C9D}"/>
    <dgm:cxn modelId="{B65C322B-D28F-46F7-AC11-70FD27A72C05}" type="presOf" srcId="{81B47C04-F35D-4A90-94CE-1976D3227291}" destId="{281459CB-E332-4D61-BCCF-FB0B23C37EF2}" srcOrd="0" destOrd="0" presId="urn:microsoft.com/office/officeart/2011/layout/HexagonRadial"/>
    <dgm:cxn modelId="{CB3967FC-D3BC-4CAB-9F59-8507E363DCDA}" srcId="{4FF5D181-33A3-4578-B738-4FC4E6B45BF2}" destId="{85062369-33DB-433F-A8EB-EA3F9BB2BFF4}" srcOrd="0" destOrd="0" parTransId="{64282039-4B12-41F8-9613-1CFE7DB29F1E}" sibTransId="{41716F67-4B45-4DAC-957D-99014A233341}"/>
    <dgm:cxn modelId="{FF3A49DE-0AC4-40DC-B960-B9C9979FB0E9}" srcId="{4FF5D181-33A3-4578-B738-4FC4E6B45BF2}" destId="{213BD363-4240-4E39-86F1-4ACC50650E5E}" srcOrd="5" destOrd="0" parTransId="{43F5936A-B667-4B87-9452-F48E8257A51D}" sibTransId="{A3DF932C-E13D-4ED4-B81C-67CF3B89A287}"/>
    <dgm:cxn modelId="{3CBCCA79-D0BF-4447-B131-3C184FF412C2}" type="presOf" srcId="{213BD363-4240-4E39-86F1-4ACC50650E5E}" destId="{68400D70-B938-4702-A2A0-CBE44DC0CA6D}" srcOrd="0" destOrd="0" presId="urn:microsoft.com/office/officeart/2011/layout/HexagonRadial"/>
    <dgm:cxn modelId="{AA67C600-0722-4BAF-9EBA-CF3F64688AE9}" type="presOf" srcId="{4FF5D181-33A3-4578-B738-4FC4E6B45BF2}" destId="{5A1F6FB1-B447-4489-8238-74931B550B43}" srcOrd="0" destOrd="0" presId="urn:microsoft.com/office/officeart/2011/layout/HexagonRadial"/>
    <dgm:cxn modelId="{D7F92DA1-DCC7-47F7-907E-E0E2864B878F}" type="presOf" srcId="{0D539BEE-8A1C-44D8-B53E-C612178AA6B2}" destId="{AE340460-4E93-4502-98F6-A87D8A4013F9}" srcOrd="0" destOrd="0" presId="urn:microsoft.com/office/officeart/2011/layout/HexagonRadial"/>
    <dgm:cxn modelId="{7F748E8E-980C-45C5-858F-D20BA918DD1B}" srcId="{4FF5D181-33A3-4578-B738-4FC4E6B45BF2}" destId="{0D539BEE-8A1C-44D8-B53E-C612178AA6B2}" srcOrd="1" destOrd="0" parTransId="{A647A587-F895-44F2-B9AC-83B64C40405C}" sibTransId="{E55CEC55-01F4-4B75-A42A-47C229A8611E}"/>
    <dgm:cxn modelId="{E50A0850-4865-48AB-8C1A-081D19CE7315}" type="presParOf" srcId="{4C1BA9D1-BC28-4111-9038-8C17C0ADADF3}" destId="{5A1F6FB1-B447-4489-8238-74931B550B43}" srcOrd="0" destOrd="0" presId="urn:microsoft.com/office/officeart/2011/layout/HexagonRadial"/>
    <dgm:cxn modelId="{664730D8-E2D6-4EF6-81D7-28C4740FAA1D}" type="presParOf" srcId="{4C1BA9D1-BC28-4111-9038-8C17C0ADADF3}" destId="{E421A55A-4312-4500-8369-46D061562F6B}" srcOrd="1" destOrd="0" presId="urn:microsoft.com/office/officeart/2011/layout/HexagonRadial"/>
    <dgm:cxn modelId="{6E9FE6C9-74C2-4902-AA84-2B1D0EE84D2D}" type="presParOf" srcId="{E421A55A-4312-4500-8369-46D061562F6B}" destId="{CFB1FD90-B6B5-4830-B192-70A11526FF77}" srcOrd="0" destOrd="0" presId="urn:microsoft.com/office/officeart/2011/layout/HexagonRadial"/>
    <dgm:cxn modelId="{C73276E9-1392-41B5-A9A4-D0CAE11B7C10}" type="presParOf" srcId="{4C1BA9D1-BC28-4111-9038-8C17C0ADADF3}" destId="{DFF21F8B-9811-4927-81CA-6A87910D8843}" srcOrd="2" destOrd="0" presId="urn:microsoft.com/office/officeart/2011/layout/HexagonRadial"/>
    <dgm:cxn modelId="{52EEF452-A0ED-4767-A8DE-1767162C3035}" type="presParOf" srcId="{4C1BA9D1-BC28-4111-9038-8C17C0ADADF3}" destId="{F6B05A51-04B2-4C9C-B541-C0F96E520CDF}" srcOrd="3" destOrd="0" presId="urn:microsoft.com/office/officeart/2011/layout/HexagonRadial"/>
    <dgm:cxn modelId="{158BB808-4EE8-4C7D-B505-528C90548AA4}" type="presParOf" srcId="{F6B05A51-04B2-4C9C-B541-C0F96E520CDF}" destId="{B38A4242-2515-4658-B6E5-5E1198502CC2}" srcOrd="0" destOrd="0" presId="urn:microsoft.com/office/officeart/2011/layout/HexagonRadial"/>
    <dgm:cxn modelId="{817BC7D3-57BD-4537-BDF1-2B151A4D23A3}" type="presParOf" srcId="{4C1BA9D1-BC28-4111-9038-8C17C0ADADF3}" destId="{AE340460-4E93-4502-98F6-A87D8A4013F9}" srcOrd="4" destOrd="0" presId="urn:microsoft.com/office/officeart/2011/layout/HexagonRadial"/>
    <dgm:cxn modelId="{D04E8842-D21A-4A2F-80DB-00F85D0637D9}" type="presParOf" srcId="{4C1BA9D1-BC28-4111-9038-8C17C0ADADF3}" destId="{ABBD51C2-2ACB-42C1-BFA8-9BD34AEEBFA6}" srcOrd="5" destOrd="0" presId="urn:microsoft.com/office/officeart/2011/layout/HexagonRadial"/>
    <dgm:cxn modelId="{32CDE3F6-424D-4F03-B3BA-D998D5C6C20F}" type="presParOf" srcId="{ABBD51C2-2ACB-42C1-BFA8-9BD34AEEBFA6}" destId="{A60AA087-CC29-4CFE-85F8-C57407C45C3D}" srcOrd="0" destOrd="0" presId="urn:microsoft.com/office/officeart/2011/layout/HexagonRadial"/>
    <dgm:cxn modelId="{7BF74E26-1855-4108-8582-4F81C24160F0}" type="presParOf" srcId="{4C1BA9D1-BC28-4111-9038-8C17C0ADADF3}" destId="{281459CB-E332-4D61-BCCF-FB0B23C37EF2}" srcOrd="6" destOrd="0" presId="urn:microsoft.com/office/officeart/2011/layout/HexagonRadial"/>
    <dgm:cxn modelId="{BE298978-7A1A-4BC2-A978-037992A334DA}" type="presParOf" srcId="{4C1BA9D1-BC28-4111-9038-8C17C0ADADF3}" destId="{D065D9F5-341E-4A10-8405-DCD4DE2D230B}" srcOrd="7" destOrd="0" presId="urn:microsoft.com/office/officeart/2011/layout/HexagonRadial"/>
    <dgm:cxn modelId="{BB9CA354-0BD4-4ED7-9202-E116D3076D85}" type="presParOf" srcId="{D065D9F5-341E-4A10-8405-DCD4DE2D230B}" destId="{4EF298B9-2DFA-42E0-8081-D65538EE590E}" srcOrd="0" destOrd="0" presId="urn:microsoft.com/office/officeart/2011/layout/HexagonRadial"/>
    <dgm:cxn modelId="{C6253618-F2C4-412C-A216-F10F76E961E7}" type="presParOf" srcId="{4C1BA9D1-BC28-4111-9038-8C17C0ADADF3}" destId="{4F9168D6-A791-45F4-8BCF-6C8A6987A50C}" srcOrd="8" destOrd="0" presId="urn:microsoft.com/office/officeart/2011/layout/HexagonRadial"/>
    <dgm:cxn modelId="{86474F2C-78E6-4552-8917-2C67487BAB70}" type="presParOf" srcId="{4C1BA9D1-BC28-4111-9038-8C17C0ADADF3}" destId="{EB1027C1-1289-473F-9C01-37E8B3311F4C}" srcOrd="9" destOrd="0" presId="urn:microsoft.com/office/officeart/2011/layout/HexagonRadial"/>
    <dgm:cxn modelId="{110C143B-16E3-4B8C-B0EA-2E1DEE700018}" type="presParOf" srcId="{EB1027C1-1289-473F-9C01-37E8B3311F4C}" destId="{E1F10DDE-926B-4E78-86F9-524950B15A16}" srcOrd="0" destOrd="0" presId="urn:microsoft.com/office/officeart/2011/layout/HexagonRadial"/>
    <dgm:cxn modelId="{9B02B22B-1A6B-48EC-9BAA-43F5B4E279C9}" type="presParOf" srcId="{4C1BA9D1-BC28-4111-9038-8C17C0ADADF3}" destId="{8D9C0020-FC33-494D-A702-8320DB77B6D6}" srcOrd="10" destOrd="0" presId="urn:microsoft.com/office/officeart/2011/layout/HexagonRadial"/>
    <dgm:cxn modelId="{D709C8F6-C908-49F4-9D21-52475714273E}" type="presParOf" srcId="{4C1BA9D1-BC28-4111-9038-8C17C0ADADF3}" destId="{1F20F8C7-0E79-4979-9273-181941E66CEF}" srcOrd="11" destOrd="0" presId="urn:microsoft.com/office/officeart/2011/layout/HexagonRadial"/>
    <dgm:cxn modelId="{559D6246-189C-442C-957B-5C6640717C9B}" type="presParOf" srcId="{1F20F8C7-0E79-4979-9273-181941E66CEF}" destId="{3E9A55AA-8AB9-48B0-946F-9172064412D0}" srcOrd="0" destOrd="0" presId="urn:microsoft.com/office/officeart/2011/layout/HexagonRadial"/>
    <dgm:cxn modelId="{4013BBCB-8D78-467C-B21E-CF526C35F556}" type="presParOf" srcId="{4C1BA9D1-BC28-4111-9038-8C17C0ADADF3}" destId="{68400D70-B938-4702-A2A0-CBE44DC0CA6D}"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352405-5AAF-4A81-A1EF-1CC80115EC50}" type="doc">
      <dgm:prSet loTypeId="urn:microsoft.com/office/officeart/2005/8/layout/StepDownProcess" loCatId="process" qsTypeId="urn:microsoft.com/office/officeart/2005/8/quickstyle/simple1" qsCatId="simple" csTypeId="urn:microsoft.com/office/officeart/2005/8/colors/colorful1#2" csCatId="colorful" phldr="1"/>
      <dgm:spPr/>
      <dgm:t>
        <a:bodyPr/>
        <a:lstStyle/>
        <a:p>
          <a:endParaRPr lang="en-US"/>
        </a:p>
      </dgm:t>
    </dgm:pt>
    <dgm:pt modelId="{B491D2B6-4859-487D-A378-A86AFF1E4B99}">
      <dgm:prSet phldrT="[Text]"/>
      <dgm:spPr/>
      <dgm:t>
        <a:bodyPr/>
        <a:lstStyle/>
        <a:p>
          <a:r>
            <a:rPr lang="ar-SA" dirty="0" smtClean="0"/>
            <a:t>مقارنة عدد الأسهم مع السوق المالي</a:t>
          </a:r>
          <a:endParaRPr lang="en-US" dirty="0"/>
        </a:p>
      </dgm:t>
    </dgm:pt>
    <dgm:pt modelId="{49703651-6827-4313-AF37-0342F663DB8C}" type="parTrans" cxnId="{5B3984F8-455E-4A8C-B8F7-D71849C46906}">
      <dgm:prSet/>
      <dgm:spPr/>
      <dgm:t>
        <a:bodyPr/>
        <a:lstStyle/>
        <a:p>
          <a:endParaRPr lang="en-US"/>
        </a:p>
      </dgm:t>
    </dgm:pt>
    <dgm:pt modelId="{CAEF862B-5D0D-424B-B808-796442FDC97B}" type="sibTrans" cxnId="{5B3984F8-455E-4A8C-B8F7-D71849C46906}">
      <dgm:prSet/>
      <dgm:spPr/>
      <dgm:t>
        <a:bodyPr/>
        <a:lstStyle/>
        <a:p>
          <a:endParaRPr lang="en-US"/>
        </a:p>
      </dgm:t>
    </dgm:pt>
    <dgm:pt modelId="{DB1F76A1-3EF3-499E-82A9-69A1D9419F31}">
      <dgm:prSet phldrT="[Text]"/>
      <dgm:spPr/>
      <dgm:t>
        <a:bodyPr/>
        <a:lstStyle/>
        <a:p>
          <a:r>
            <a:rPr lang="ar-SA" dirty="0" smtClean="0"/>
            <a:t>احتساب القيمة العادلة للأستثمار</a:t>
          </a:r>
          <a:endParaRPr lang="en-US" dirty="0"/>
        </a:p>
      </dgm:t>
    </dgm:pt>
    <dgm:pt modelId="{C9BD43FB-5283-4A36-AFB6-3F177818A53B}" type="parTrans" cxnId="{B777F21A-59A7-4D9B-BD99-25CCE4B09B8C}">
      <dgm:prSet/>
      <dgm:spPr/>
      <dgm:t>
        <a:bodyPr/>
        <a:lstStyle/>
        <a:p>
          <a:endParaRPr lang="en-US"/>
        </a:p>
      </dgm:t>
    </dgm:pt>
    <dgm:pt modelId="{578B48EA-CBCE-4937-A5D8-2B5AD062EBE2}" type="sibTrans" cxnId="{B777F21A-59A7-4D9B-BD99-25CCE4B09B8C}">
      <dgm:prSet/>
      <dgm:spPr/>
      <dgm:t>
        <a:bodyPr/>
        <a:lstStyle/>
        <a:p>
          <a:endParaRPr lang="en-US"/>
        </a:p>
      </dgm:t>
    </dgm:pt>
    <dgm:pt modelId="{40C049AB-AD17-42EE-A0B8-75C3599D1161}">
      <dgm:prSet phldrT="[Text]"/>
      <dgm:spPr/>
      <dgm:t>
        <a:bodyPr/>
        <a:lstStyle/>
        <a:p>
          <a:r>
            <a:rPr lang="ar-SA" dirty="0" smtClean="0"/>
            <a:t>احتساب الربح او الخسارة في قائمة الدخل</a:t>
          </a:r>
          <a:endParaRPr lang="en-US" dirty="0"/>
        </a:p>
      </dgm:t>
    </dgm:pt>
    <dgm:pt modelId="{4652A64F-F715-4F2C-B1DE-864053DE2E14}" type="parTrans" cxnId="{667D6758-F55E-4F55-A615-767C2BBF21E5}">
      <dgm:prSet/>
      <dgm:spPr/>
      <dgm:t>
        <a:bodyPr/>
        <a:lstStyle/>
        <a:p>
          <a:endParaRPr lang="en-US"/>
        </a:p>
      </dgm:t>
    </dgm:pt>
    <dgm:pt modelId="{87ECF6A1-4E4E-423F-A961-E6D7BC39D1B7}" type="sibTrans" cxnId="{667D6758-F55E-4F55-A615-767C2BBF21E5}">
      <dgm:prSet/>
      <dgm:spPr/>
      <dgm:t>
        <a:bodyPr/>
        <a:lstStyle/>
        <a:p>
          <a:endParaRPr lang="en-US"/>
        </a:p>
      </dgm:t>
    </dgm:pt>
    <dgm:pt modelId="{5A61111E-687E-4A7B-A927-AF4853697D43}">
      <dgm:prSet/>
      <dgm:spPr/>
      <dgm:t>
        <a:bodyPr/>
        <a:lstStyle/>
        <a:p>
          <a:r>
            <a:rPr lang="ar-SA" dirty="0" smtClean="0"/>
            <a:t>مقارنة سعر الأسهم مع السوق المالي</a:t>
          </a:r>
          <a:endParaRPr lang="en-US" dirty="0"/>
        </a:p>
      </dgm:t>
    </dgm:pt>
    <dgm:pt modelId="{1587D0F2-0DEE-40F6-8CE2-2822E599B51B}" type="parTrans" cxnId="{73F7545D-61B6-488F-B003-D78AB7C8DFE1}">
      <dgm:prSet/>
      <dgm:spPr/>
      <dgm:t>
        <a:bodyPr/>
        <a:lstStyle/>
        <a:p>
          <a:endParaRPr lang="en-US"/>
        </a:p>
      </dgm:t>
    </dgm:pt>
    <dgm:pt modelId="{F52FD739-A14E-4989-BB31-3AF4ADBF0A86}" type="sibTrans" cxnId="{73F7545D-61B6-488F-B003-D78AB7C8DFE1}">
      <dgm:prSet/>
      <dgm:spPr/>
      <dgm:t>
        <a:bodyPr/>
        <a:lstStyle/>
        <a:p>
          <a:endParaRPr lang="en-US"/>
        </a:p>
      </dgm:t>
    </dgm:pt>
    <dgm:pt modelId="{293D067A-74D8-4FCB-9C5C-BE5DFFC40E6B}" type="pres">
      <dgm:prSet presAssocID="{14352405-5AAF-4A81-A1EF-1CC80115EC50}" presName="rootnode" presStyleCnt="0">
        <dgm:presLayoutVars>
          <dgm:chMax/>
          <dgm:chPref/>
          <dgm:dir/>
          <dgm:animLvl val="lvl"/>
        </dgm:presLayoutVars>
      </dgm:prSet>
      <dgm:spPr/>
      <dgm:t>
        <a:bodyPr/>
        <a:lstStyle/>
        <a:p>
          <a:endParaRPr lang="en-US"/>
        </a:p>
      </dgm:t>
    </dgm:pt>
    <dgm:pt modelId="{C334DA90-8269-4507-91D8-5BD5C50F0CDA}" type="pres">
      <dgm:prSet presAssocID="{B491D2B6-4859-487D-A378-A86AFF1E4B99}" presName="composite" presStyleCnt="0"/>
      <dgm:spPr/>
    </dgm:pt>
    <dgm:pt modelId="{1423B231-6794-4183-B203-295FE2A502A5}" type="pres">
      <dgm:prSet presAssocID="{B491D2B6-4859-487D-A378-A86AFF1E4B99}" presName="bentUpArrow1" presStyleLbl="alignImgPlace1" presStyleIdx="0" presStyleCnt="3"/>
      <dgm:spPr/>
    </dgm:pt>
    <dgm:pt modelId="{6AF20B59-7EAF-4191-BCFB-3648C0F51C6E}" type="pres">
      <dgm:prSet presAssocID="{B491D2B6-4859-487D-A378-A86AFF1E4B99}" presName="ParentText" presStyleLbl="node1" presStyleIdx="0" presStyleCnt="4" custScaleX="392388">
        <dgm:presLayoutVars>
          <dgm:chMax val="1"/>
          <dgm:chPref val="1"/>
          <dgm:bulletEnabled val="1"/>
        </dgm:presLayoutVars>
      </dgm:prSet>
      <dgm:spPr/>
      <dgm:t>
        <a:bodyPr/>
        <a:lstStyle/>
        <a:p>
          <a:endParaRPr lang="en-US"/>
        </a:p>
      </dgm:t>
    </dgm:pt>
    <dgm:pt modelId="{7AA17C45-E92E-4154-B672-D70E85CC7CA5}" type="pres">
      <dgm:prSet presAssocID="{B491D2B6-4859-487D-A378-A86AFF1E4B99}" presName="ChildText" presStyleLbl="revTx" presStyleIdx="0" presStyleCnt="3">
        <dgm:presLayoutVars>
          <dgm:chMax val="0"/>
          <dgm:chPref val="0"/>
          <dgm:bulletEnabled val="1"/>
        </dgm:presLayoutVars>
      </dgm:prSet>
      <dgm:spPr/>
      <dgm:t>
        <a:bodyPr/>
        <a:lstStyle/>
        <a:p>
          <a:endParaRPr lang="en-US"/>
        </a:p>
      </dgm:t>
    </dgm:pt>
    <dgm:pt modelId="{D2A8EAC7-A169-43E1-B8FC-F7929C2C5ABF}" type="pres">
      <dgm:prSet presAssocID="{CAEF862B-5D0D-424B-B808-796442FDC97B}" presName="sibTrans" presStyleCnt="0"/>
      <dgm:spPr/>
    </dgm:pt>
    <dgm:pt modelId="{084A1E94-99A0-44B7-861B-8786DDC0C853}" type="pres">
      <dgm:prSet presAssocID="{5A61111E-687E-4A7B-A927-AF4853697D43}" presName="composite" presStyleCnt="0"/>
      <dgm:spPr/>
    </dgm:pt>
    <dgm:pt modelId="{985C9D25-360A-4D5C-90A3-109A9DA8A30C}" type="pres">
      <dgm:prSet presAssocID="{5A61111E-687E-4A7B-A927-AF4853697D43}" presName="bentUpArrow1" presStyleLbl="alignImgPlace1" presStyleIdx="1" presStyleCnt="3"/>
      <dgm:spPr/>
    </dgm:pt>
    <dgm:pt modelId="{29441B8A-7C16-4243-AB24-0264CB900791}" type="pres">
      <dgm:prSet presAssocID="{5A61111E-687E-4A7B-A927-AF4853697D43}" presName="ParentText" presStyleLbl="node1" presStyleIdx="1" presStyleCnt="4" custScaleX="276985">
        <dgm:presLayoutVars>
          <dgm:chMax val="1"/>
          <dgm:chPref val="1"/>
          <dgm:bulletEnabled val="1"/>
        </dgm:presLayoutVars>
      </dgm:prSet>
      <dgm:spPr/>
      <dgm:t>
        <a:bodyPr/>
        <a:lstStyle/>
        <a:p>
          <a:endParaRPr lang="en-US"/>
        </a:p>
      </dgm:t>
    </dgm:pt>
    <dgm:pt modelId="{192DEA69-9EAD-41D3-BB5E-4E89530F7A35}" type="pres">
      <dgm:prSet presAssocID="{5A61111E-687E-4A7B-A927-AF4853697D43}" presName="ChildText" presStyleLbl="revTx" presStyleIdx="1" presStyleCnt="3">
        <dgm:presLayoutVars>
          <dgm:chMax val="0"/>
          <dgm:chPref val="0"/>
          <dgm:bulletEnabled val="1"/>
        </dgm:presLayoutVars>
      </dgm:prSet>
      <dgm:spPr/>
    </dgm:pt>
    <dgm:pt modelId="{2F39EE5A-E861-40DD-B18D-3CB02C7EE49B}" type="pres">
      <dgm:prSet presAssocID="{F52FD739-A14E-4989-BB31-3AF4ADBF0A86}" presName="sibTrans" presStyleCnt="0"/>
      <dgm:spPr/>
    </dgm:pt>
    <dgm:pt modelId="{92C68BC2-0314-4985-9989-CDD3B160E7DA}" type="pres">
      <dgm:prSet presAssocID="{DB1F76A1-3EF3-499E-82A9-69A1D9419F31}" presName="composite" presStyleCnt="0"/>
      <dgm:spPr/>
    </dgm:pt>
    <dgm:pt modelId="{A0F45A42-EB70-4F26-A832-FD2C3B9733D7}" type="pres">
      <dgm:prSet presAssocID="{DB1F76A1-3EF3-499E-82A9-69A1D9419F31}" presName="bentUpArrow1" presStyleLbl="alignImgPlace1" presStyleIdx="2" presStyleCnt="3"/>
      <dgm:spPr/>
    </dgm:pt>
    <dgm:pt modelId="{91AC8357-5AE2-40A0-B831-2126B737B84B}" type="pres">
      <dgm:prSet presAssocID="{DB1F76A1-3EF3-499E-82A9-69A1D9419F31}" presName="ParentText" presStyleLbl="node1" presStyleIdx="2" presStyleCnt="4" custScaleX="281697">
        <dgm:presLayoutVars>
          <dgm:chMax val="1"/>
          <dgm:chPref val="1"/>
          <dgm:bulletEnabled val="1"/>
        </dgm:presLayoutVars>
      </dgm:prSet>
      <dgm:spPr/>
      <dgm:t>
        <a:bodyPr/>
        <a:lstStyle/>
        <a:p>
          <a:endParaRPr lang="en-US"/>
        </a:p>
      </dgm:t>
    </dgm:pt>
    <dgm:pt modelId="{F2E0030D-4857-4C3B-B313-C1FD00158AE9}" type="pres">
      <dgm:prSet presAssocID="{DB1F76A1-3EF3-499E-82A9-69A1D9419F31}" presName="ChildText" presStyleLbl="revTx" presStyleIdx="2" presStyleCnt="3">
        <dgm:presLayoutVars>
          <dgm:chMax val="0"/>
          <dgm:chPref val="0"/>
          <dgm:bulletEnabled val="1"/>
        </dgm:presLayoutVars>
      </dgm:prSet>
      <dgm:spPr/>
      <dgm:t>
        <a:bodyPr/>
        <a:lstStyle/>
        <a:p>
          <a:endParaRPr lang="en-US"/>
        </a:p>
      </dgm:t>
    </dgm:pt>
    <dgm:pt modelId="{897C5249-5D1B-440F-8837-E9D7E5A0595B}" type="pres">
      <dgm:prSet presAssocID="{578B48EA-CBCE-4937-A5D8-2B5AD062EBE2}" presName="sibTrans" presStyleCnt="0"/>
      <dgm:spPr/>
    </dgm:pt>
    <dgm:pt modelId="{DABE2F03-FF38-4416-B8E4-CC2C21A24AB5}" type="pres">
      <dgm:prSet presAssocID="{40C049AB-AD17-42EE-A0B8-75C3599D1161}" presName="composite" presStyleCnt="0"/>
      <dgm:spPr/>
    </dgm:pt>
    <dgm:pt modelId="{F43E3DDD-1B56-432B-8B82-3AA30A265B39}" type="pres">
      <dgm:prSet presAssocID="{40C049AB-AD17-42EE-A0B8-75C3599D1161}" presName="ParentText" presStyleLbl="node1" presStyleIdx="3" presStyleCnt="4" custScaleX="276500">
        <dgm:presLayoutVars>
          <dgm:chMax val="1"/>
          <dgm:chPref val="1"/>
          <dgm:bulletEnabled val="1"/>
        </dgm:presLayoutVars>
      </dgm:prSet>
      <dgm:spPr/>
      <dgm:t>
        <a:bodyPr/>
        <a:lstStyle/>
        <a:p>
          <a:endParaRPr lang="en-US"/>
        </a:p>
      </dgm:t>
    </dgm:pt>
  </dgm:ptLst>
  <dgm:cxnLst>
    <dgm:cxn modelId="{CDEF1551-46D8-4F13-AA0A-6A94F0F313E7}" type="presOf" srcId="{40C049AB-AD17-42EE-A0B8-75C3599D1161}" destId="{F43E3DDD-1B56-432B-8B82-3AA30A265B39}" srcOrd="0" destOrd="0" presId="urn:microsoft.com/office/officeart/2005/8/layout/StepDownProcess"/>
    <dgm:cxn modelId="{5B3984F8-455E-4A8C-B8F7-D71849C46906}" srcId="{14352405-5AAF-4A81-A1EF-1CC80115EC50}" destId="{B491D2B6-4859-487D-A378-A86AFF1E4B99}" srcOrd="0" destOrd="0" parTransId="{49703651-6827-4313-AF37-0342F663DB8C}" sibTransId="{CAEF862B-5D0D-424B-B808-796442FDC97B}"/>
    <dgm:cxn modelId="{810FFA90-EDCA-4F31-8B00-CDBFEADBE6A3}" type="presOf" srcId="{DB1F76A1-3EF3-499E-82A9-69A1D9419F31}" destId="{91AC8357-5AE2-40A0-B831-2126B737B84B}" srcOrd="0" destOrd="0" presId="urn:microsoft.com/office/officeart/2005/8/layout/StepDownProcess"/>
    <dgm:cxn modelId="{309DF62B-7801-4017-971A-8FBFF574078B}" type="presOf" srcId="{5A61111E-687E-4A7B-A927-AF4853697D43}" destId="{29441B8A-7C16-4243-AB24-0264CB900791}" srcOrd="0" destOrd="0" presId="urn:microsoft.com/office/officeart/2005/8/layout/StepDownProcess"/>
    <dgm:cxn modelId="{B777F21A-59A7-4D9B-BD99-25CCE4B09B8C}" srcId="{14352405-5AAF-4A81-A1EF-1CC80115EC50}" destId="{DB1F76A1-3EF3-499E-82A9-69A1D9419F31}" srcOrd="2" destOrd="0" parTransId="{C9BD43FB-5283-4A36-AFB6-3F177818A53B}" sibTransId="{578B48EA-CBCE-4937-A5D8-2B5AD062EBE2}"/>
    <dgm:cxn modelId="{E9C7CD28-64DD-4DCA-A1E0-736B1E7E316E}" type="presOf" srcId="{B491D2B6-4859-487D-A378-A86AFF1E4B99}" destId="{6AF20B59-7EAF-4191-BCFB-3648C0F51C6E}" srcOrd="0" destOrd="0" presId="urn:microsoft.com/office/officeart/2005/8/layout/StepDownProcess"/>
    <dgm:cxn modelId="{2D99FEF3-3E44-4CE9-8960-D618D897EE21}" type="presOf" srcId="{14352405-5AAF-4A81-A1EF-1CC80115EC50}" destId="{293D067A-74D8-4FCB-9C5C-BE5DFFC40E6B}" srcOrd="0" destOrd="0" presId="urn:microsoft.com/office/officeart/2005/8/layout/StepDownProcess"/>
    <dgm:cxn modelId="{73F7545D-61B6-488F-B003-D78AB7C8DFE1}" srcId="{14352405-5AAF-4A81-A1EF-1CC80115EC50}" destId="{5A61111E-687E-4A7B-A927-AF4853697D43}" srcOrd="1" destOrd="0" parTransId="{1587D0F2-0DEE-40F6-8CE2-2822E599B51B}" sibTransId="{F52FD739-A14E-4989-BB31-3AF4ADBF0A86}"/>
    <dgm:cxn modelId="{667D6758-F55E-4F55-A615-767C2BBF21E5}" srcId="{14352405-5AAF-4A81-A1EF-1CC80115EC50}" destId="{40C049AB-AD17-42EE-A0B8-75C3599D1161}" srcOrd="3" destOrd="0" parTransId="{4652A64F-F715-4F2C-B1DE-864053DE2E14}" sibTransId="{87ECF6A1-4E4E-423F-A961-E6D7BC39D1B7}"/>
    <dgm:cxn modelId="{4F6C8644-DA1C-4607-91FE-EF844639BD67}" type="presParOf" srcId="{293D067A-74D8-4FCB-9C5C-BE5DFFC40E6B}" destId="{C334DA90-8269-4507-91D8-5BD5C50F0CDA}" srcOrd="0" destOrd="0" presId="urn:microsoft.com/office/officeart/2005/8/layout/StepDownProcess"/>
    <dgm:cxn modelId="{E8513ACF-7E33-4CC3-B348-146D47F57F49}" type="presParOf" srcId="{C334DA90-8269-4507-91D8-5BD5C50F0CDA}" destId="{1423B231-6794-4183-B203-295FE2A502A5}" srcOrd="0" destOrd="0" presId="urn:microsoft.com/office/officeart/2005/8/layout/StepDownProcess"/>
    <dgm:cxn modelId="{296DD791-5913-4BA3-BA74-64D13B88707C}" type="presParOf" srcId="{C334DA90-8269-4507-91D8-5BD5C50F0CDA}" destId="{6AF20B59-7EAF-4191-BCFB-3648C0F51C6E}" srcOrd="1" destOrd="0" presId="urn:microsoft.com/office/officeart/2005/8/layout/StepDownProcess"/>
    <dgm:cxn modelId="{70F67F97-EDAF-4D3F-A607-56F60C8C510E}" type="presParOf" srcId="{C334DA90-8269-4507-91D8-5BD5C50F0CDA}" destId="{7AA17C45-E92E-4154-B672-D70E85CC7CA5}" srcOrd="2" destOrd="0" presId="urn:microsoft.com/office/officeart/2005/8/layout/StepDownProcess"/>
    <dgm:cxn modelId="{D72063ED-1DD2-4D65-87CE-A16EF07D6D10}" type="presParOf" srcId="{293D067A-74D8-4FCB-9C5C-BE5DFFC40E6B}" destId="{D2A8EAC7-A169-43E1-B8FC-F7929C2C5ABF}" srcOrd="1" destOrd="0" presId="urn:microsoft.com/office/officeart/2005/8/layout/StepDownProcess"/>
    <dgm:cxn modelId="{38A8A34F-53DB-420E-9BB3-BF8F39B031FD}" type="presParOf" srcId="{293D067A-74D8-4FCB-9C5C-BE5DFFC40E6B}" destId="{084A1E94-99A0-44B7-861B-8786DDC0C853}" srcOrd="2" destOrd="0" presId="urn:microsoft.com/office/officeart/2005/8/layout/StepDownProcess"/>
    <dgm:cxn modelId="{609B8276-F732-4A18-9270-7ED3BD29D154}" type="presParOf" srcId="{084A1E94-99A0-44B7-861B-8786DDC0C853}" destId="{985C9D25-360A-4D5C-90A3-109A9DA8A30C}" srcOrd="0" destOrd="0" presId="urn:microsoft.com/office/officeart/2005/8/layout/StepDownProcess"/>
    <dgm:cxn modelId="{A9E58A5C-1EBB-44C5-9E95-C16ABF87E83D}" type="presParOf" srcId="{084A1E94-99A0-44B7-861B-8786DDC0C853}" destId="{29441B8A-7C16-4243-AB24-0264CB900791}" srcOrd="1" destOrd="0" presId="urn:microsoft.com/office/officeart/2005/8/layout/StepDownProcess"/>
    <dgm:cxn modelId="{E0358EFA-1709-4169-ADE8-E62060185AE6}" type="presParOf" srcId="{084A1E94-99A0-44B7-861B-8786DDC0C853}" destId="{192DEA69-9EAD-41D3-BB5E-4E89530F7A35}" srcOrd="2" destOrd="0" presId="urn:microsoft.com/office/officeart/2005/8/layout/StepDownProcess"/>
    <dgm:cxn modelId="{F4F2B56D-8361-4BB2-A577-095017F865A9}" type="presParOf" srcId="{293D067A-74D8-4FCB-9C5C-BE5DFFC40E6B}" destId="{2F39EE5A-E861-40DD-B18D-3CB02C7EE49B}" srcOrd="3" destOrd="0" presId="urn:microsoft.com/office/officeart/2005/8/layout/StepDownProcess"/>
    <dgm:cxn modelId="{C9AA1627-7689-45A3-843B-DC2FAFC0742F}" type="presParOf" srcId="{293D067A-74D8-4FCB-9C5C-BE5DFFC40E6B}" destId="{92C68BC2-0314-4985-9989-CDD3B160E7DA}" srcOrd="4" destOrd="0" presId="urn:microsoft.com/office/officeart/2005/8/layout/StepDownProcess"/>
    <dgm:cxn modelId="{6BE419F1-1FC6-4E3C-8866-0820CD3CB3D6}" type="presParOf" srcId="{92C68BC2-0314-4985-9989-CDD3B160E7DA}" destId="{A0F45A42-EB70-4F26-A832-FD2C3B9733D7}" srcOrd="0" destOrd="0" presId="urn:microsoft.com/office/officeart/2005/8/layout/StepDownProcess"/>
    <dgm:cxn modelId="{1D8CD149-7446-42CF-8AA4-534F6B9C9051}" type="presParOf" srcId="{92C68BC2-0314-4985-9989-CDD3B160E7DA}" destId="{91AC8357-5AE2-40A0-B831-2126B737B84B}" srcOrd="1" destOrd="0" presId="urn:microsoft.com/office/officeart/2005/8/layout/StepDownProcess"/>
    <dgm:cxn modelId="{5C43FDC8-A774-4618-8711-E052110F7F70}" type="presParOf" srcId="{92C68BC2-0314-4985-9989-CDD3B160E7DA}" destId="{F2E0030D-4857-4C3B-B313-C1FD00158AE9}" srcOrd="2" destOrd="0" presId="urn:microsoft.com/office/officeart/2005/8/layout/StepDownProcess"/>
    <dgm:cxn modelId="{E311AB3F-DF79-4051-A7A1-371D4243CFBF}" type="presParOf" srcId="{293D067A-74D8-4FCB-9C5C-BE5DFFC40E6B}" destId="{897C5249-5D1B-440F-8837-E9D7E5A0595B}" srcOrd="5" destOrd="0" presId="urn:microsoft.com/office/officeart/2005/8/layout/StepDownProcess"/>
    <dgm:cxn modelId="{85EF900F-2C15-47AC-8769-BF1EBCF3E02A}" type="presParOf" srcId="{293D067A-74D8-4FCB-9C5C-BE5DFFC40E6B}" destId="{DABE2F03-FF38-4416-B8E4-CC2C21A24AB5}" srcOrd="6" destOrd="0" presId="urn:microsoft.com/office/officeart/2005/8/layout/StepDownProcess"/>
    <dgm:cxn modelId="{9BFDD300-D525-403E-8840-1CD82D0F4386}" type="presParOf" srcId="{DABE2F03-FF38-4416-B8E4-CC2C21A24AB5}" destId="{F43E3DDD-1B56-432B-8B82-3AA30A265B39}"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F6FB1-B447-4489-8238-74931B550B43}">
      <dsp:nvSpPr>
        <dsp:cNvPr id="0" name=""/>
        <dsp:cNvSpPr/>
      </dsp:nvSpPr>
      <dsp:spPr>
        <a:xfrm>
          <a:off x="4191128" y="1639271"/>
          <a:ext cx="2116632" cy="1830972"/>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ar-SA" sz="1300" kern="1200" dirty="0" smtClean="0">
              <a:solidFill>
                <a:schemeClr val="tx1"/>
              </a:solidFill>
              <a:cs typeface="+mj-cs"/>
            </a:rPr>
            <a:t>نظام تدقيق عقود تأمين</a:t>
          </a:r>
          <a:endParaRPr lang="en-US" sz="1300" kern="1200" dirty="0">
            <a:solidFill>
              <a:schemeClr val="tx1"/>
            </a:solidFill>
            <a:cs typeface="+mj-cs"/>
          </a:endParaRPr>
        </a:p>
      </dsp:txBody>
      <dsp:txXfrm>
        <a:off x="4541884" y="1942689"/>
        <a:ext cx="1415120" cy="1224136"/>
      </dsp:txXfrm>
    </dsp:sp>
    <dsp:sp modelId="{B38A4242-2515-4658-B6E5-5E1198502CC2}">
      <dsp:nvSpPr>
        <dsp:cNvPr id="0" name=""/>
        <dsp:cNvSpPr/>
      </dsp:nvSpPr>
      <dsp:spPr>
        <a:xfrm>
          <a:off x="5542539" y="789274"/>
          <a:ext cx="798599" cy="68809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21F8B-9811-4927-81CA-6A87910D8843}">
      <dsp:nvSpPr>
        <dsp:cNvPr id="0" name=""/>
        <dsp:cNvSpPr/>
      </dsp:nvSpPr>
      <dsp:spPr>
        <a:xfrm>
          <a:off x="4326822" y="0"/>
          <a:ext cx="1734565" cy="1500602"/>
        </a:xfrm>
        <a:prstGeom prst="hexagon">
          <a:avLst>
            <a:gd name="adj" fmla="val 28570"/>
            <a:gd name="vf" fmla="val 1154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ar-SA" sz="1300" kern="1200" dirty="0" smtClean="0">
              <a:solidFill>
                <a:schemeClr val="tx1"/>
              </a:solidFill>
              <a:cs typeface="+mj-cs"/>
            </a:rPr>
            <a:t>1- قراءة جميع أرقام البوالص ومقارنتها مع كشف المتعاقدين مع الشركة</a:t>
          </a:r>
          <a:endParaRPr lang="en-US" sz="1300" kern="1200" dirty="0">
            <a:solidFill>
              <a:schemeClr val="tx1"/>
            </a:solidFill>
            <a:cs typeface="+mj-cs"/>
          </a:endParaRPr>
        </a:p>
      </dsp:txBody>
      <dsp:txXfrm>
        <a:off x="4614276" y="248682"/>
        <a:ext cx="1159657" cy="1003238"/>
      </dsp:txXfrm>
    </dsp:sp>
    <dsp:sp modelId="{A60AA087-CC29-4CFE-85F8-C57407C45C3D}">
      <dsp:nvSpPr>
        <dsp:cNvPr id="0" name=""/>
        <dsp:cNvSpPr/>
      </dsp:nvSpPr>
      <dsp:spPr>
        <a:xfrm>
          <a:off x="6474566" y="2075653"/>
          <a:ext cx="798599" cy="68809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340460-4E93-4502-98F6-A87D8A4013F9}">
      <dsp:nvSpPr>
        <dsp:cNvPr id="0" name=""/>
        <dsp:cNvSpPr/>
      </dsp:nvSpPr>
      <dsp:spPr>
        <a:xfrm>
          <a:off x="6002891" y="922971"/>
          <a:ext cx="1734565" cy="1500602"/>
        </a:xfrm>
        <a:prstGeom prst="hexagon">
          <a:avLst>
            <a:gd name="adj" fmla="val 28570"/>
            <a:gd name="vf" fmla="val 1154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ar-SA" sz="1300" kern="1200" dirty="0" smtClean="0">
              <a:solidFill>
                <a:schemeClr val="tx1"/>
              </a:solidFill>
              <a:cs typeface="+mj-cs"/>
            </a:rPr>
            <a:t>2- احتساب قسط التامين بعد مقارنته بالأسعار القانونية</a:t>
          </a:r>
          <a:endParaRPr lang="en-US" sz="1300" kern="1200" dirty="0">
            <a:solidFill>
              <a:schemeClr val="tx1"/>
            </a:solidFill>
            <a:cs typeface="+mj-cs"/>
          </a:endParaRPr>
        </a:p>
      </dsp:txBody>
      <dsp:txXfrm>
        <a:off x="6290345" y="1171653"/>
        <a:ext cx="1159657" cy="1003238"/>
      </dsp:txXfrm>
    </dsp:sp>
    <dsp:sp modelId="{4EF298B9-2DFA-42E0-8081-D65538EE590E}">
      <dsp:nvSpPr>
        <dsp:cNvPr id="0" name=""/>
        <dsp:cNvSpPr/>
      </dsp:nvSpPr>
      <dsp:spPr>
        <a:xfrm>
          <a:off x="5827120" y="3527732"/>
          <a:ext cx="798599" cy="68809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1459CB-E332-4D61-BCCF-FB0B23C37EF2}">
      <dsp:nvSpPr>
        <dsp:cNvPr id="0" name=""/>
        <dsp:cNvSpPr/>
      </dsp:nvSpPr>
      <dsp:spPr>
        <a:xfrm>
          <a:off x="6002891" y="2737425"/>
          <a:ext cx="1734565" cy="1500602"/>
        </a:xfrm>
        <a:prstGeom prst="hexagon">
          <a:avLst>
            <a:gd name="adj" fmla="val 28570"/>
            <a:gd name="vf" fmla="val 1154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ar-SA" sz="1300" kern="1200" dirty="0" smtClean="0">
              <a:solidFill>
                <a:schemeClr val="tx1"/>
              </a:solidFill>
              <a:cs typeface="+mj-cs"/>
            </a:rPr>
            <a:t>3- دراسة الافصاح الخاص بالايرادات حسب العايير الدولية</a:t>
          </a:r>
          <a:endParaRPr lang="en-US" sz="1300" kern="1200" dirty="0">
            <a:solidFill>
              <a:schemeClr val="tx1"/>
            </a:solidFill>
            <a:cs typeface="+mj-cs"/>
          </a:endParaRPr>
        </a:p>
      </dsp:txBody>
      <dsp:txXfrm>
        <a:off x="6290345" y="2986107"/>
        <a:ext cx="1159657" cy="1003238"/>
      </dsp:txXfrm>
    </dsp:sp>
    <dsp:sp modelId="{E1F10DDE-926B-4E78-86F9-524950B15A16}">
      <dsp:nvSpPr>
        <dsp:cNvPr id="0" name=""/>
        <dsp:cNvSpPr/>
      </dsp:nvSpPr>
      <dsp:spPr>
        <a:xfrm>
          <a:off x="4221059" y="3678464"/>
          <a:ext cx="798599" cy="68809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168D6-A791-45F4-8BCF-6C8A6987A50C}">
      <dsp:nvSpPr>
        <dsp:cNvPr id="0" name=""/>
        <dsp:cNvSpPr/>
      </dsp:nvSpPr>
      <dsp:spPr>
        <a:xfrm>
          <a:off x="4412093" y="3661429"/>
          <a:ext cx="1734565" cy="1500602"/>
        </a:xfrm>
        <a:prstGeom prst="hexagon">
          <a:avLst>
            <a:gd name="adj" fmla="val 28570"/>
            <a:gd name="vf" fmla="val 11547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ar-SA" sz="1300" kern="1200" dirty="0" smtClean="0">
              <a:solidFill>
                <a:schemeClr val="tx1"/>
              </a:solidFill>
              <a:cs typeface="+mj-cs"/>
            </a:rPr>
            <a:t>4- استخراج تقارير الانحرافات في العقود المدروسة</a:t>
          </a:r>
          <a:endParaRPr lang="en-US" sz="1300" kern="1200" dirty="0">
            <a:solidFill>
              <a:schemeClr val="tx1"/>
            </a:solidFill>
            <a:cs typeface="+mj-cs"/>
          </a:endParaRPr>
        </a:p>
      </dsp:txBody>
      <dsp:txXfrm>
        <a:off x="4699547" y="3910111"/>
        <a:ext cx="1159657" cy="1003238"/>
      </dsp:txXfrm>
    </dsp:sp>
    <dsp:sp modelId="{3E9A55AA-8AB9-48B0-946F-9172064412D0}">
      <dsp:nvSpPr>
        <dsp:cNvPr id="0" name=""/>
        <dsp:cNvSpPr/>
      </dsp:nvSpPr>
      <dsp:spPr>
        <a:xfrm>
          <a:off x="3273769" y="2392601"/>
          <a:ext cx="798599" cy="68809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9C0020-FC33-494D-A702-8320DB77B6D6}">
      <dsp:nvSpPr>
        <dsp:cNvPr id="0" name=""/>
        <dsp:cNvSpPr/>
      </dsp:nvSpPr>
      <dsp:spPr>
        <a:xfrm>
          <a:off x="2813910" y="2738457"/>
          <a:ext cx="1734565" cy="1500602"/>
        </a:xfrm>
        <a:prstGeom prst="hexagon">
          <a:avLst>
            <a:gd name="adj" fmla="val 28570"/>
            <a:gd name="vf" fmla="val 11547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ar-SA" sz="1300" kern="1200" dirty="0" smtClean="0">
              <a:solidFill>
                <a:schemeClr val="tx1"/>
              </a:solidFill>
              <a:cs typeface="+mj-cs"/>
            </a:rPr>
            <a:t>5- عمل نقاط بالملاحظات الناتجة عن الدراسة بعد تحليل الانحرافات</a:t>
          </a:r>
          <a:endParaRPr lang="en-US" sz="1300" kern="1200" dirty="0">
            <a:solidFill>
              <a:schemeClr val="tx1"/>
            </a:solidFill>
            <a:cs typeface="+mj-cs"/>
          </a:endParaRPr>
        </a:p>
      </dsp:txBody>
      <dsp:txXfrm>
        <a:off x="3101364" y="2987139"/>
        <a:ext cx="1159657" cy="1003238"/>
      </dsp:txXfrm>
    </dsp:sp>
    <dsp:sp modelId="{68400D70-B938-4702-A2A0-CBE44DC0CA6D}">
      <dsp:nvSpPr>
        <dsp:cNvPr id="0" name=""/>
        <dsp:cNvSpPr/>
      </dsp:nvSpPr>
      <dsp:spPr>
        <a:xfrm>
          <a:off x="2813910" y="920906"/>
          <a:ext cx="1734565" cy="1500602"/>
        </a:xfrm>
        <a:prstGeom prst="hexagon">
          <a:avLst>
            <a:gd name="adj" fmla="val 28570"/>
            <a:gd name="vf" fmla="val 1154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ar-SA" sz="1300" kern="1200" dirty="0" smtClean="0">
              <a:solidFill>
                <a:schemeClr val="tx1"/>
              </a:solidFill>
              <a:cs typeface="+mj-cs"/>
            </a:rPr>
            <a:t>6-تجميع أقساط التامين ومقارنتها في البيانت المالية للشركة</a:t>
          </a:r>
          <a:endParaRPr lang="en-US" sz="1300" kern="1200" dirty="0">
            <a:solidFill>
              <a:schemeClr val="tx1"/>
            </a:solidFill>
            <a:cs typeface="+mj-cs"/>
          </a:endParaRPr>
        </a:p>
      </dsp:txBody>
      <dsp:txXfrm>
        <a:off x="3101364" y="1169588"/>
        <a:ext cx="1159657" cy="10032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3B231-6794-4183-B203-295FE2A502A5}">
      <dsp:nvSpPr>
        <dsp:cNvPr id="0" name=""/>
        <dsp:cNvSpPr/>
      </dsp:nvSpPr>
      <dsp:spPr>
        <a:xfrm rot="5400000">
          <a:off x="2026628" y="1088451"/>
          <a:ext cx="741554" cy="844233"/>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F20B59-7EAF-4191-BCFB-3648C0F51C6E}">
      <dsp:nvSpPr>
        <dsp:cNvPr id="0" name=""/>
        <dsp:cNvSpPr/>
      </dsp:nvSpPr>
      <dsp:spPr>
        <a:xfrm>
          <a:off x="5161" y="266423"/>
          <a:ext cx="4898342" cy="873798"/>
        </a:xfrm>
        <a:prstGeom prst="roundRect">
          <a:avLst>
            <a:gd name="adj" fmla="val 166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SA" sz="2300" kern="1200" dirty="0" smtClean="0"/>
            <a:t>مقارنة عدد الأسهم مع السوق المالي</a:t>
          </a:r>
          <a:endParaRPr lang="en-US" sz="2300" kern="1200" dirty="0"/>
        </a:p>
      </dsp:txBody>
      <dsp:txXfrm>
        <a:off x="47824" y="309086"/>
        <a:ext cx="4813016" cy="788472"/>
      </dsp:txXfrm>
    </dsp:sp>
    <dsp:sp modelId="{7AA17C45-E92E-4154-B672-D70E85CC7CA5}">
      <dsp:nvSpPr>
        <dsp:cNvPr id="0" name=""/>
        <dsp:cNvSpPr/>
      </dsp:nvSpPr>
      <dsp:spPr>
        <a:xfrm>
          <a:off x="3078503" y="349760"/>
          <a:ext cx="907924" cy="706242"/>
        </a:xfrm>
        <a:prstGeom prst="rect">
          <a:avLst/>
        </a:prstGeom>
        <a:noFill/>
        <a:ln>
          <a:noFill/>
        </a:ln>
        <a:effectLst/>
      </dsp:spPr>
      <dsp:style>
        <a:lnRef idx="0">
          <a:scrgbClr r="0" g="0" b="0"/>
        </a:lnRef>
        <a:fillRef idx="0">
          <a:scrgbClr r="0" g="0" b="0"/>
        </a:fillRef>
        <a:effectRef idx="0">
          <a:scrgbClr r="0" g="0" b="0"/>
        </a:effectRef>
        <a:fontRef idx="minor"/>
      </dsp:style>
    </dsp:sp>
    <dsp:sp modelId="{985C9D25-360A-4D5C-90A3-109A9DA8A30C}">
      <dsp:nvSpPr>
        <dsp:cNvPr id="0" name=""/>
        <dsp:cNvSpPr/>
      </dsp:nvSpPr>
      <dsp:spPr>
        <a:xfrm rot="5400000">
          <a:off x="3657521" y="2070015"/>
          <a:ext cx="741554" cy="844233"/>
        </a:xfrm>
        <a:prstGeom prst="bentUpArrow">
          <a:avLst>
            <a:gd name="adj1" fmla="val 32840"/>
            <a:gd name="adj2" fmla="val 25000"/>
            <a:gd name="adj3" fmla="val 35780"/>
          </a:avLst>
        </a:prstGeom>
        <a:solidFill>
          <a:schemeClr val="accent1">
            <a:tint val="50000"/>
            <a:hueOff val="328037"/>
            <a:satOff val="-13636"/>
            <a:lumOff val="45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441B8A-7C16-4243-AB24-0264CB900791}">
      <dsp:nvSpPr>
        <dsp:cNvPr id="0" name=""/>
        <dsp:cNvSpPr/>
      </dsp:nvSpPr>
      <dsp:spPr>
        <a:xfrm>
          <a:off x="2356365" y="1247987"/>
          <a:ext cx="3457718" cy="873798"/>
        </a:xfrm>
        <a:prstGeom prst="roundRect">
          <a:avLst>
            <a:gd name="adj" fmla="val 166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SA" sz="2300" kern="1200" dirty="0" smtClean="0"/>
            <a:t>مقارنة سعر الأسهم مع السوق المالي</a:t>
          </a:r>
          <a:endParaRPr lang="en-US" sz="2300" kern="1200" dirty="0"/>
        </a:p>
      </dsp:txBody>
      <dsp:txXfrm>
        <a:off x="2399028" y="1290650"/>
        <a:ext cx="3372392" cy="788472"/>
      </dsp:txXfrm>
    </dsp:sp>
    <dsp:sp modelId="{192DEA69-9EAD-41D3-BB5E-4E89530F7A35}">
      <dsp:nvSpPr>
        <dsp:cNvPr id="0" name=""/>
        <dsp:cNvSpPr/>
      </dsp:nvSpPr>
      <dsp:spPr>
        <a:xfrm>
          <a:off x="4709395" y="1331324"/>
          <a:ext cx="907924" cy="706242"/>
        </a:xfrm>
        <a:prstGeom prst="rect">
          <a:avLst/>
        </a:prstGeom>
        <a:noFill/>
        <a:ln>
          <a:noFill/>
        </a:ln>
        <a:effectLst/>
      </dsp:spPr>
      <dsp:style>
        <a:lnRef idx="0">
          <a:scrgbClr r="0" g="0" b="0"/>
        </a:lnRef>
        <a:fillRef idx="0">
          <a:scrgbClr r="0" g="0" b="0"/>
        </a:fillRef>
        <a:effectRef idx="0">
          <a:scrgbClr r="0" g="0" b="0"/>
        </a:effectRef>
        <a:fontRef idx="minor"/>
      </dsp:style>
    </dsp:sp>
    <dsp:sp modelId="{A0F45A42-EB70-4F26-A832-FD2C3B9733D7}">
      <dsp:nvSpPr>
        <dsp:cNvPr id="0" name=""/>
        <dsp:cNvSpPr/>
      </dsp:nvSpPr>
      <dsp:spPr>
        <a:xfrm rot="5400000">
          <a:off x="6038136" y="3051580"/>
          <a:ext cx="741554" cy="844233"/>
        </a:xfrm>
        <a:prstGeom prst="bentUpArrow">
          <a:avLst>
            <a:gd name="adj1" fmla="val 32840"/>
            <a:gd name="adj2" fmla="val 25000"/>
            <a:gd name="adj3" fmla="val 35780"/>
          </a:avLst>
        </a:prstGeom>
        <a:solidFill>
          <a:schemeClr val="accent1">
            <a:tint val="50000"/>
            <a:hueOff val="656074"/>
            <a:satOff val="-27273"/>
            <a:lumOff val="904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AC8357-5AE2-40A0-B831-2126B737B84B}">
      <dsp:nvSpPr>
        <dsp:cNvPr id="0" name=""/>
        <dsp:cNvSpPr/>
      </dsp:nvSpPr>
      <dsp:spPr>
        <a:xfrm>
          <a:off x="4707569" y="2229551"/>
          <a:ext cx="3516540" cy="873798"/>
        </a:xfrm>
        <a:prstGeom prst="roundRect">
          <a:avLst>
            <a:gd name="adj" fmla="val 166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SA" sz="2300" kern="1200" dirty="0" smtClean="0"/>
            <a:t>احتساب القيمة العادلة للأستثمار</a:t>
          </a:r>
          <a:endParaRPr lang="en-US" sz="2300" kern="1200" dirty="0"/>
        </a:p>
      </dsp:txBody>
      <dsp:txXfrm>
        <a:off x="4750232" y="2272214"/>
        <a:ext cx="3431214" cy="788472"/>
      </dsp:txXfrm>
    </dsp:sp>
    <dsp:sp modelId="{F2E0030D-4857-4C3B-B313-C1FD00158AE9}">
      <dsp:nvSpPr>
        <dsp:cNvPr id="0" name=""/>
        <dsp:cNvSpPr/>
      </dsp:nvSpPr>
      <dsp:spPr>
        <a:xfrm>
          <a:off x="7090011" y="2312888"/>
          <a:ext cx="907924" cy="706242"/>
        </a:xfrm>
        <a:prstGeom prst="rect">
          <a:avLst/>
        </a:prstGeom>
        <a:noFill/>
        <a:ln>
          <a:noFill/>
        </a:ln>
        <a:effectLst/>
      </dsp:spPr>
      <dsp:style>
        <a:lnRef idx="0">
          <a:scrgbClr r="0" g="0" b="0"/>
        </a:lnRef>
        <a:fillRef idx="0">
          <a:scrgbClr r="0" g="0" b="0"/>
        </a:fillRef>
        <a:effectRef idx="0">
          <a:scrgbClr r="0" g="0" b="0"/>
        </a:effectRef>
        <a:fontRef idx="minor"/>
      </dsp:style>
    </dsp:sp>
    <dsp:sp modelId="{F43E3DDD-1B56-432B-8B82-3AA30A265B39}">
      <dsp:nvSpPr>
        <dsp:cNvPr id="0" name=""/>
        <dsp:cNvSpPr/>
      </dsp:nvSpPr>
      <dsp:spPr>
        <a:xfrm>
          <a:off x="7058774" y="3211115"/>
          <a:ext cx="3451664" cy="873798"/>
        </a:xfrm>
        <a:prstGeom prst="roundRect">
          <a:avLst>
            <a:gd name="adj" fmla="val 1667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SA" sz="2300" kern="1200" dirty="0" smtClean="0"/>
            <a:t>احتساب الربح او الخسارة في قائمة الدخل</a:t>
          </a:r>
          <a:endParaRPr lang="en-US" sz="2300" kern="1200" dirty="0"/>
        </a:p>
      </dsp:txBody>
      <dsp:txXfrm>
        <a:off x="7101437" y="3253778"/>
        <a:ext cx="3366338" cy="78847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7976"/>
          </a:xfrm>
          <a:prstGeom prst="rect">
            <a:avLst/>
          </a:prstGeom>
        </p:spPr>
        <p:txBody>
          <a:bodyPr vert="horz" lIns="91440" tIns="45720" rIns="91440" bIns="45720" rtlCol="0"/>
          <a:lstStyle>
            <a:lvl1pPr algn="r">
              <a:defRPr sz="1200"/>
            </a:lvl1pPr>
          </a:lstStyle>
          <a:p>
            <a:fld id="{1A1E66A9-C27F-469E-B55F-FE1EF678225D}" type="datetimeFigureOut">
              <a:rPr lang="en-US" smtClean="0"/>
              <a:t>10/24/2019</a:t>
            </a:fld>
            <a:endParaRPr lang="en-US"/>
          </a:p>
        </p:txBody>
      </p:sp>
      <p:sp>
        <p:nvSpPr>
          <p:cNvPr id="4" name="Footer Placeholder 3"/>
          <p:cNvSpPr>
            <a:spLocks noGrp="1"/>
          </p:cNvSpPr>
          <p:nvPr>
            <p:ph type="ftr" sz="quarter" idx="2"/>
          </p:nvPr>
        </p:nvSpPr>
        <p:spPr>
          <a:xfrm>
            <a:off x="0" y="9427076"/>
            <a:ext cx="2945659" cy="4979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7076"/>
            <a:ext cx="2945659" cy="497975"/>
          </a:xfrm>
          <a:prstGeom prst="rect">
            <a:avLst/>
          </a:prstGeom>
        </p:spPr>
        <p:txBody>
          <a:bodyPr vert="horz" lIns="91440" tIns="45720" rIns="91440" bIns="45720" rtlCol="0" anchor="b"/>
          <a:lstStyle>
            <a:lvl1pPr algn="r">
              <a:defRPr sz="1200"/>
            </a:lvl1pPr>
          </a:lstStyle>
          <a:p>
            <a:fld id="{B05EEE79-1CD4-4EB3-BE55-625F5BF04FDC}" type="slidenum">
              <a:rPr lang="en-US" smtClean="0"/>
              <a:t>‹#›</a:t>
            </a:fld>
            <a:endParaRPr lang="en-US"/>
          </a:p>
        </p:txBody>
      </p:sp>
    </p:spTree>
    <p:extLst>
      <p:ext uri="{BB962C8B-B14F-4D97-AF65-F5344CB8AC3E}">
        <p14:creationId xmlns:p14="http://schemas.microsoft.com/office/powerpoint/2010/main" val="618047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7976"/>
          </a:xfrm>
          <a:prstGeom prst="rect">
            <a:avLst/>
          </a:prstGeom>
        </p:spPr>
        <p:txBody>
          <a:bodyPr vert="horz" lIns="91440" tIns="45720" rIns="91440" bIns="45720" rtlCol="0"/>
          <a:lstStyle>
            <a:lvl1pPr algn="r">
              <a:defRPr sz="1200"/>
            </a:lvl1pPr>
          </a:lstStyle>
          <a:p>
            <a:fld id="{89BE12E4-7C40-42ED-B8E9-0210F1A71D2C}" type="datetimeFigureOut">
              <a:rPr lang="en-US" smtClean="0"/>
              <a:pPr/>
              <a:t>10/24/2019</a:t>
            </a:fld>
            <a:endParaRPr lang="en-US"/>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fld id="{9E765D27-FA74-44CC-845B-564038556E84}" type="slidenum">
              <a:rPr lang="en-US" smtClean="0"/>
              <a:pPr/>
              <a:t>‹#›</a:t>
            </a:fld>
            <a:endParaRPr lang="en-US"/>
          </a:p>
        </p:txBody>
      </p:sp>
    </p:spTree>
    <p:extLst>
      <p:ext uri="{BB962C8B-B14F-4D97-AF65-F5344CB8AC3E}">
        <p14:creationId xmlns:p14="http://schemas.microsoft.com/office/powerpoint/2010/main" val="2469595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765D27-FA74-44CC-845B-564038556E84}" type="slidenum">
              <a:rPr lang="en-US" smtClean="0"/>
              <a:pPr/>
              <a:t>1</a:t>
            </a:fld>
            <a:endParaRPr lang="en-US"/>
          </a:p>
        </p:txBody>
      </p:sp>
    </p:spTree>
    <p:extLst>
      <p:ext uri="{BB962C8B-B14F-4D97-AF65-F5344CB8AC3E}">
        <p14:creationId xmlns:p14="http://schemas.microsoft.com/office/powerpoint/2010/main" val="2262607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765D27-FA74-44CC-845B-564038556E84}"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dirty="0" smtClean="0"/>
              <a:t>1- </a:t>
            </a:r>
            <a:r>
              <a:rPr lang="ar-JO" dirty="0" smtClean="0"/>
              <a:t>ستؤدي زيادة استخدام التكنولوجيا إلى تحديات جديدة للشركات ومخاطر جديدة في عملية التدقيق. سيحتاج المدققون إلى التحقق من التصميم و</a:t>
            </a:r>
            <a:r>
              <a:rPr lang="ar-SA" dirty="0" smtClean="0"/>
              <a:t>التطبيق ل</a:t>
            </a:r>
            <a:r>
              <a:rPr lang="ar-JO" dirty="0" smtClean="0"/>
              <a:t>لضوابط حول المنصات التي </a:t>
            </a:r>
            <a:r>
              <a:rPr lang="ar-SA" dirty="0" smtClean="0"/>
              <a:t>تدعم البرامج </a:t>
            </a:r>
            <a:r>
              <a:rPr lang="ar-JO" dirty="0" smtClean="0"/>
              <a:t>الجديد</a:t>
            </a:r>
            <a:r>
              <a:rPr lang="ar-SA" dirty="0" smtClean="0"/>
              <a:t>ة المستخدمة</a:t>
            </a:r>
            <a:r>
              <a:rPr lang="ar-JO" dirty="0" smtClean="0"/>
              <a:t> بالإضافة إلى تفسير مجموعات البيانات المعقدة التي تنشأ.</a:t>
            </a:r>
            <a:endParaRPr lang="ar-SA"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ar-SA"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ar-JO" dirty="0" smtClean="0"/>
              <a:t>التغيير </a:t>
            </a:r>
            <a:r>
              <a:rPr lang="ar-SA" dirty="0" smtClean="0"/>
              <a:t>ال</a:t>
            </a:r>
            <a:r>
              <a:rPr lang="ar-JO" dirty="0" smtClean="0"/>
              <a:t>قادم</a:t>
            </a:r>
            <a:r>
              <a:rPr lang="ar-SA" dirty="0" smtClean="0"/>
              <a:t> في التكنولوجيا ليس نهاية لمهنة التدقيق </a:t>
            </a:r>
            <a:r>
              <a:rPr lang="ar-JO" dirty="0" smtClean="0"/>
              <a:t> </a:t>
            </a:r>
            <a:r>
              <a:rPr lang="ar-SA" dirty="0" smtClean="0"/>
              <a:t>بل </a:t>
            </a:r>
            <a:r>
              <a:rPr lang="ar-JO" dirty="0" smtClean="0"/>
              <a:t>يوفر فرصة كبيرة للمهنة لتكون أكثر صلة وثقة من أي وقت مضى. هذه </a:t>
            </a:r>
            <a:r>
              <a:rPr lang="ar-SA" dirty="0" smtClean="0"/>
              <a:t>الفرصة </a:t>
            </a:r>
            <a:r>
              <a:rPr lang="ar-JO" dirty="0" smtClean="0"/>
              <a:t>تتطلب منا أن نتبنى التغيير وأن نطور الناس بمجموعة مختلفة من المهارات والقدرات</a:t>
            </a:r>
            <a:r>
              <a:rPr lang="ar-SA" dirty="0" smtClean="0"/>
              <a:t>.</a:t>
            </a:r>
          </a:p>
          <a:p>
            <a:pPr marL="0" marR="0" indent="0" algn="r" defTabSz="914400" rtl="0" eaLnBrk="1" fontAlgn="auto" latinLnBrk="0" hangingPunct="1">
              <a:lnSpc>
                <a:spcPct val="100000"/>
              </a:lnSpc>
              <a:spcBef>
                <a:spcPts val="0"/>
              </a:spcBef>
              <a:spcAft>
                <a:spcPts val="0"/>
              </a:spcAft>
              <a:buClrTx/>
              <a:buSzTx/>
              <a:buFontTx/>
              <a:buNone/>
              <a:tabLst/>
              <a:defRPr/>
            </a:pPr>
            <a:endParaRPr lang="ar-SA"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ar-JO" dirty="0" smtClean="0"/>
              <a:t>ستحتاج هذه المهنة إلى أشخاص لديهم مهارات محاسبية ، لكنهم أيضًا </a:t>
            </a:r>
            <a:r>
              <a:rPr lang="ar-SA" dirty="0" smtClean="0"/>
              <a:t>بخبرات </a:t>
            </a:r>
            <a:r>
              <a:rPr lang="ar-JO" dirty="0" smtClean="0"/>
              <a:t>كبير</a:t>
            </a:r>
            <a:r>
              <a:rPr lang="ar-SA" dirty="0" smtClean="0"/>
              <a:t>ة</a:t>
            </a:r>
            <a:r>
              <a:rPr lang="ar-JO" dirty="0" smtClean="0"/>
              <a:t> في مجال تكنولوجيا المعلومات</a:t>
            </a:r>
            <a:r>
              <a:rPr lang="ar-SA" dirty="0" smtClean="0"/>
              <a:t> مثل </a:t>
            </a:r>
            <a:r>
              <a:rPr lang="ar-JO" dirty="0" smtClean="0"/>
              <a:t>القدرة التحليلية في وكذلك القدرة على البرمجة والعمل مع مجموعة من التقنيات الجديدة.</a:t>
            </a:r>
            <a:endParaRPr lang="ar-SA"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ar-JO"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ar-SA"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ar-SA" dirty="0" smtClean="0"/>
          </a:p>
          <a:p>
            <a:endParaRPr lang="en-US" dirty="0"/>
          </a:p>
        </p:txBody>
      </p:sp>
      <p:sp>
        <p:nvSpPr>
          <p:cNvPr id="4" name="Slide Number Placeholder 3"/>
          <p:cNvSpPr>
            <a:spLocks noGrp="1"/>
          </p:cNvSpPr>
          <p:nvPr>
            <p:ph type="sldNum" sz="quarter" idx="10"/>
          </p:nvPr>
        </p:nvSpPr>
        <p:spPr/>
        <p:txBody>
          <a:bodyPr/>
          <a:lstStyle/>
          <a:p>
            <a:fld id="{9E765D27-FA74-44CC-845B-564038556E84}" type="slidenum">
              <a:rPr lang="en-US" smtClean="0"/>
              <a:pPr/>
              <a:t>26</a:t>
            </a:fld>
            <a:endParaRPr lang="en-US"/>
          </a:p>
        </p:txBody>
      </p:sp>
    </p:spTree>
    <p:extLst>
      <p:ext uri="{BB962C8B-B14F-4D97-AF65-F5344CB8AC3E}">
        <p14:creationId xmlns:p14="http://schemas.microsoft.com/office/powerpoint/2010/main" val="2663944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ar-SA" dirty="0" smtClean="0"/>
          </a:p>
        </p:txBody>
      </p:sp>
      <p:sp>
        <p:nvSpPr>
          <p:cNvPr id="4" name="Slide Number Placeholder 3"/>
          <p:cNvSpPr>
            <a:spLocks noGrp="1"/>
          </p:cNvSpPr>
          <p:nvPr>
            <p:ph type="sldNum" sz="quarter" idx="10"/>
          </p:nvPr>
        </p:nvSpPr>
        <p:spPr/>
        <p:txBody>
          <a:bodyPr/>
          <a:lstStyle/>
          <a:p>
            <a:fld id="{9E765D27-FA74-44CC-845B-564038556E84}"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1B025A0-C456-4D05-9AFF-6957FD7D207D}" type="datetime1">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8624B-E61F-4E6D-A99B-05CFC8B3F102}"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930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3C01D2-F697-4773-B64C-B09717F3296E}" type="datetime1">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8624B-E61F-4E6D-A99B-05CFC8B3F102}" type="slidenum">
              <a:rPr lang="en-US" smtClean="0"/>
              <a:pPr/>
              <a:t>‹#›</a:t>
            </a:fld>
            <a:endParaRPr lang="en-US"/>
          </a:p>
        </p:txBody>
      </p:sp>
    </p:spTree>
    <p:extLst>
      <p:ext uri="{BB962C8B-B14F-4D97-AF65-F5344CB8AC3E}">
        <p14:creationId xmlns:p14="http://schemas.microsoft.com/office/powerpoint/2010/main" val="4143315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3F808A-AB24-495A-BBD9-EAC75BE8F170}" type="datetime1">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8624B-E61F-4E6D-A99B-05CFC8B3F102}" type="slidenum">
              <a:rPr lang="en-US" smtClean="0"/>
              <a:pPr/>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759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508000" y="457200"/>
            <a:ext cx="10058400" cy="533400"/>
          </a:xfrm>
        </p:spPr>
        <p:txBody>
          <a:bodyPr/>
          <a:lstStyle/>
          <a:p>
            <a:r>
              <a:rPr lang="en-US"/>
              <a:t>Click to edit Master title style</a:t>
            </a:r>
            <a:endParaRPr lang="en-US" dirty="0"/>
          </a:p>
        </p:txBody>
      </p:sp>
      <p:sp>
        <p:nvSpPr>
          <p:cNvPr id="8" name="Subtitle 2"/>
          <p:cNvSpPr>
            <a:spLocks noGrp="1"/>
          </p:cNvSpPr>
          <p:nvPr>
            <p:ph type="subTitle" idx="10"/>
          </p:nvPr>
        </p:nvSpPr>
        <p:spPr>
          <a:xfrm>
            <a:off x="508000" y="152400"/>
            <a:ext cx="3556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703677713"/>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A0C3AE-14C6-4015-B3C8-3556B3FAA2CD}" type="datetime1">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8624B-E61F-4E6D-A99B-05CFC8B3F102}" type="slidenum">
              <a:rPr lang="en-US" smtClean="0"/>
              <a:pPr/>
              <a:t>‹#›</a:t>
            </a:fld>
            <a:endParaRPr lang="en-US"/>
          </a:p>
        </p:txBody>
      </p:sp>
    </p:spTree>
    <p:extLst>
      <p:ext uri="{BB962C8B-B14F-4D97-AF65-F5344CB8AC3E}">
        <p14:creationId xmlns:p14="http://schemas.microsoft.com/office/powerpoint/2010/main" val="393008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50FF8A-E383-4EAC-AC4A-5D3FFBE8B5F1}" type="datetime1">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8624B-E61F-4E6D-A99B-05CFC8B3F102}"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223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EBF0FE-4B12-48DF-B531-A25E98D9E285}" type="datetime1">
              <a:rPr lang="en-US" smtClean="0"/>
              <a:pPr/>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8624B-E61F-4E6D-A99B-05CFC8B3F102}" type="slidenum">
              <a:rPr lang="en-US" smtClean="0"/>
              <a:pPr/>
              <a:t>‹#›</a:t>
            </a:fld>
            <a:endParaRPr lang="en-US"/>
          </a:p>
        </p:txBody>
      </p:sp>
    </p:spTree>
    <p:extLst>
      <p:ext uri="{BB962C8B-B14F-4D97-AF65-F5344CB8AC3E}">
        <p14:creationId xmlns:p14="http://schemas.microsoft.com/office/powerpoint/2010/main" val="38270450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2C322C-ECC3-40FE-A9D1-1DCF5014DB75}" type="datetime1">
              <a:rPr lang="en-US" smtClean="0"/>
              <a:pPr/>
              <a:t>10/24/2019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88624B-E61F-4E6D-A99B-05CFC8B3F102}" type="slidenum">
              <a:rPr lang="en-US" smtClean="0"/>
              <a:pPr/>
              <a:t>‹#›</a:t>
            </a:fld>
            <a:endParaRPr lang="en-US"/>
          </a:p>
        </p:txBody>
      </p:sp>
    </p:spTree>
    <p:extLst>
      <p:ext uri="{BB962C8B-B14F-4D97-AF65-F5344CB8AC3E}">
        <p14:creationId xmlns:p14="http://schemas.microsoft.com/office/powerpoint/2010/main" val="330737369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1CA6B2-26FF-4F99-B86E-A18E5AE6DD38}" type="datetime1">
              <a:rPr lang="en-US" smtClean="0"/>
              <a:pPr/>
              <a:t>10/24/2019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88624B-E61F-4E6D-A99B-05CFC8B3F102}" type="slidenum">
              <a:rPr lang="en-US" smtClean="0"/>
              <a:pPr/>
              <a:t>‹#›</a:t>
            </a:fld>
            <a:endParaRPr lang="en-US"/>
          </a:p>
        </p:txBody>
      </p:sp>
    </p:spTree>
    <p:extLst>
      <p:ext uri="{BB962C8B-B14F-4D97-AF65-F5344CB8AC3E}">
        <p14:creationId xmlns:p14="http://schemas.microsoft.com/office/powerpoint/2010/main" val="2079954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F15EC-614D-4791-895B-E1C6068C45F5}" type="datetime1">
              <a:rPr lang="en-US" smtClean="0"/>
              <a:pPr/>
              <a:t>10/24/2019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88624B-E61F-4E6D-A99B-05CFC8B3F102}" type="slidenum">
              <a:rPr lang="en-US" smtClean="0"/>
              <a:pPr/>
              <a:t>‹#›</a:t>
            </a:fld>
            <a:endParaRPr lang="en-US"/>
          </a:p>
        </p:txBody>
      </p:sp>
    </p:spTree>
    <p:extLst>
      <p:ext uri="{BB962C8B-B14F-4D97-AF65-F5344CB8AC3E}">
        <p14:creationId xmlns:p14="http://schemas.microsoft.com/office/powerpoint/2010/main" val="51856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72D6A19-9829-4022-B2B7-F519C49274B2}" type="datetime1">
              <a:rPr lang="en-US" smtClean="0"/>
              <a:pPr/>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8624B-E61F-4E6D-A99B-05CFC8B3F102}" type="slidenum">
              <a:rPr lang="en-US" smtClean="0"/>
              <a:pPr/>
              <a:t>‹#›</a:t>
            </a:fld>
            <a:endParaRPr lang="en-US"/>
          </a:p>
        </p:txBody>
      </p:sp>
    </p:spTree>
    <p:extLst>
      <p:ext uri="{BB962C8B-B14F-4D97-AF65-F5344CB8AC3E}">
        <p14:creationId xmlns:p14="http://schemas.microsoft.com/office/powerpoint/2010/main" val="295479749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BC90AD-9870-49AB-A520-3C1C350FD106}" type="datetime1">
              <a:rPr lang="en-US" smtClean="0"/>
              <a:pPr/>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8624B-E61F-4E6D-A99B-05CFC8B3F102}"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679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6B069A0-5028-4A9B-9F2F-76B3416ABB80}" type="datetime1">
              <a:rPr lang="en-US" smtClean="0"/>
              <a:pPr/>
              <a:t>10/24/2019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E88624B-E61F-4E6D-A99B-05CFC8B3F102}"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46837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207" y="457901"/>
            <a:ext cx="7757652" cy="1433562"/>
          </a:xfrm>
        </p:spPr>
        <p:txBody>
          <a:bodyPr>
            <a:noAutofit/>
          </a:bodyPr>
          <a:lstStyle/>
          <a:p>
            <a:pPr algn="ctr" rtl="1"/>
            <a:r>
              <a:rPr lang="ar-JO" sz="2600" b="1" dirty="0" smtClean="0"/>
              <a:t>اثر تكنلوجيا المعلومات على مهنتي المحاسبه والتدقيق</a:t>
            </a:r>
            <a:br>
              <a:rPr lang="ar-JO" sz="2600" b="1" dirty="0" smtClean="0"/>
            </a:br>
            <a:r>
              <a:rPr lang="ar-SA" sz="2600" b="1" dirty="0" smtClean="0"/>
              <a:t> </a:t>
            </a:r>
            <a:r>
              <a:rPr lang="ar-JO" sz="2600" b="1" dirty="0"/>
              <a:t>ورقة العمل: </a:t>
            </a:r>
            <a:r>
              <a:rPr lang="ar-SA" sz="2600" b="1" dirty="0"/>
              <a:t>تطوير برامج </a:t>
            </a:r>
            <a:r>
              <a:rPr lang="ar-SA" sz="2600" b="1" dirty="0" smtClean="0"/>
              <a:t>التدقيق</a:t>
            </a:r>
            <a:r>
              <a:rPr lang="en-US" sz="2600" b="1" dirty="0" smtClean="0"/>
              <a:t> </a:t>
            </a:r>
            <a:r>
              <a:rPr lang="ar-SA" sz="2600" b="1" dirty="0" smtClean="0"/>
              <a:t>لتلبي </a:t>
            </a:r>
            <a:r>
              <a:rPr lang="ar-SA" sz="2600" b="1" dirty="0"/>
              <a:t>التطور التكنولوجي </a:t>
            </a:r>
            <a:r>
              <a:rPr lang="ar-SA" sz="2600" b="1" dirty="0" smtClean="0"/>
              <a:t>المستمر</a:t>
            </a:r>
            <a:endParaRPr lang="en-US" sz="2600" b="1" dirty="0"/>
          </a:p>
        </p:txBody>
      </p:sp>
      <p:sp>
        <p:nvSpPr>
          <p:cNvPr id="3" name="Content Placeholder 2"/>
          <p:cNvSpPr>
            <a:spLocks noGrp="1"/>
          </p:cNvSpPr>
          <p:nvPr>
            <p:ph idx="1"/>
          </p:nvPr>
        </p:nvSpPr>
        <p:spPr>
          <a:xfrm>
            <a:off x="5098902" y="1991475"/>
            <a:ext cx="6997959" cy="4562588"/>
          </a:xfrm>
        </p:spPr>
        <p:txBody>
          <a:bodyPr>
            <a:normAutofit fontScale="92500" lnSpcReduction="10000"/>
          </a:bodyPr>
          <a:lstStyle/>
          <a:p>
            <a:pPr marL="0" indent="0" algn="r" rtl="1">
              <a:buNone/>
            </a:pPr>
            <a:endParaRPr lang="en-US" sz="2400" dirty="0"/>
          </a:p>
          <a:p>
            <a:pPr marL="0" indent="0" algn="ctr" rtl="1">
              <a:buNone/>
            </a:pPr>
            <a:endParaRPr lang="en-US" sz="2400" dirty="0" smtClean="0"/>
          </a:p>
          <a:p>
            <a:pPr marL="0" indent="0" algn="ctr" rtl="1">
              <a:buNone/>
            </a:pPr>
            <a:r>
              <a:rPr lang="en-US" sz="2400" dirty="0" smtClean="0"/>
              <a:t> </a:t>
            </a:r>
            <a:endParaRPr lang="en-US" sz="2400" dirty="0"/>
          </a:p>
          <a:p>
            <a:pPr marL="0" indent="0" algn="ctr" rtl="1">
              <a:buNone/>
            </a:pPr>
            <a:endParaRPr lang="ar-SA" dirty="0" smtClean="0"/>
          </a:p>
          <a:p>
            <a:pPr marL="0" indent="0" algn="ctr" rtl="1">
              <a:buNone/>
            </a:pPr>
            <a:r>
              <a:rPr lang="ar-SA" sz="2500" b="1" dirty="0"/>
              <a:t>جمال ملحم، </a:t>
            </a:r>
            <a:r>
              <a:rPr lang="en-US" sz="2500" dirty="0"/>
              <a:t>CPA</a:t>
            </a:r>
          </a:p>
          <a:p>
            <a:pPr marL="0" indent="0" algn="ctr" rtl="1">
              <a:buNone/>
            </a:pPr>
            <a:r>
              <a:rPr lang="ar-SA" sz="2500" dirty="0"/>
              <a:t>عضو في </a:t>
            </a:r>
            <a:r>
              <a:rPr lang="en-US" sz="2500" dirty="0"/>
              <a:t>PAO Dev. Committee, IFAC </a:t>
            </a:r>
          </a:p>
          <a:p>
            <a:pPr marL="0" indent="0" algn="ctr" rtl="1">
              <a:buNone/>
            </a:pPr>
            <a:r>
              <a:rPr lang="en-US" sz="2500" dirty="0"/>
              <a:t>Chair of MENA WG, IFAC</a:t>
            </a:r>
          </a:p>
          <a:p>
            <a:pPr marL="0" indent="0" algn="ctr" rtl="1">
              <a:buNone/>
            </a:pPr>
            <a:r>
              <a:rPr lang="ar-JO" sz="2500" dirty="0"/>
              <a:t>نائب الرئيس </a:t>
            </a:r>
            <a:r>
              <a:rPr lang="en-US" sz="2500" dirty="0"/>
              <a:t>PACPA </a:t>
            </a:r>
            <a:endParaRPr lang="ar-SA" sz="2500" dirty="0"/>
          </a:p>
          <a:p>
            <a:pPr marL="0" indent="0" algn="ctr" rtl="1">
              <a:buNone/>
            </a:pPr>
            <a:r>
              <a:rPr lang="ar-SA" sz="2500" dirty="0"/>
              <a:t>عضو مجلس اداره</a:t>
            </a:r>
            <a:r>
              <a:rPr lang="en-US" sz="2500" dirty="0"/>
              <a:t>IASCA     </a:t>
            </a:r>
            <a:endParaRPr lang="ar-SA" sz="2500" dirty="0"/>
          </a:p>
          <a:p>
            <a:pPr marL="0" indent="0" algn="ctr" rtl="1">
              <a:buNone/>
            </a:pPr>
            <a:r>
              <a:rPr lang="ar-SA" dirty="0"/>
              <a:t>المدير التنفيذي وعضو مجلس المديرين في مجموعة طلال أبو غزال</a:t>
            </a:r>
            <a:r>
              <a:rPr lang="ar-JO" dirty="0"/>
              <a:t>ه</a:t>
            </a:r>
            <a:r>
              <a:rPr lang="en-US" dirty="0"/>
              <a:t> </a:t>
            </a:r>
            <a:r>
              <a:rPr lang="ar-JO" dirty="0"/>
              <a:t> العالميه</a:t>
            </a:r>
          </a:p>
        </p:txBody>
      </p:sp>
      <p:sp>
        <p:nvSpPr>
          <p:cNvPr id="8" name="Slide Number Placeholder 7"/>
          <p:cNvSpPr>
            <a:spLocks noGrp="1"/>
          </p:cNvSpPr>
          <p:nvPr>
            <p:ph type="sldNum" sz="quarter" idx="12"/>
          </p:nvPr>
        </p:nvSpPr>
        <p:spPr/>
        <p:txBody>
          <a:bodyPr/>
          <a:lstStyle/>
          <a:p>
            <a:fld id="{7E88624B-E61F-4E6D-A99B-05CFC8B3F102}" type="slidenum">
              <a:rPr lang="en-US" smtClean="0"/>
              <a:pPr/>
              <a:t>1</a:t>
            </a:fld>
            <a:endParaRPr lang="en-US"/>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9713" y="2526528"/>
            <a:ext cx="28575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C:\Users\Jamal Milhem\AppData\Local\Microsoft\Windows\Temporary Internet Files\Content.Outlook\LNB5KGEL\logoASC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1265" y="3772392"/>
            <a:ext cx="28575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9607" y="4431998"/>
            <a:ext cx="1031658" cy="114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6" cstate="print"/>
          <a:srcRect/>
          <a:stretch>
            <a:fillRect/>
          </a:stretch>
        </p:blipFill>
        <p:spPr bwMode="auto">
          <a:xfrm>
            <a:off x="227122" y="5002369"/>
            <a:ext cx="1981200" cy="1855631"/>
          </a:xfrm>
          <a:prstGeom prst="rect">
            <a:avLst/>
          </a:prstGeom>
          <a:noFill/>
          <a:ln w="9525">
            <a:noFill/>
            <a:miter lim="800000"/>
            <a:headEnd/>
            <a:tailEnd/>
          </a:ln>
          <a:effectLst/>
        </p:spPr>
      </p:pic>
    </p:spTree>
    <p:extLst>
      <p:ext uri="{BB962C8B-B14F-4D97-AF65-F5344CB8AC3E}">
        <p14:creationId xmlns:p14="http://schemas.microsoft.com/office/powerpoint/2010/main" val="2240509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62269"/>
            <a:ext cx="12192000" cy="4325287"/>
          </a:xfrm>
          <a:prstGeom prst="rect">
            <a:avLst/>
          </a:prstGeom>
        </p:spPr>
        <p:txBody>
          <a:bodyPr wrap="square">
            <a:spAutoFit/>
          </a:bodyPr>
          <a:lstStyle/>
          <a:p>
            <a:pPr marL="228600" indent="-228600" algn="r" rtl="1">
              <a:lnSpc>
                <a:spcPct val="90000"/>
              </a:lnSpc>
              <a:spcBef>
                <a:spcPts val="1000"/>
              </a:spcBef>
              <a:buFont typeface="Arial" panose="020B0604020202020204" pitchFamily="34" charset="0"/>
              <a:buChar char="•"/>
            </a:pPr>
            <a:r>
              <a:rPr lang="ar-SA" sz="3400" b="1" dirty="0">
                <a:cs typeface="+mj-cs"/>
              </a:rPr>
              <a:t>واضعي المعايير</a:t>
            </a:r>
          </a:p>
          <a:p>
            <a:pPr algn="r" rtl="1"/>
            <a:r>
              <a:rPr lang="ar-SA" sz="3400" dirty="0">
                <a:cs typeface="+mj-cs"/>
              </a:rPr>
              <a:t> 1-  تشجيع الحوار بين مدققي الحسابات والأطراف الأخرى لمواكبة هذا </a:t>
            </a:r>
            <a:r>
              <a:rPr lang="ar-SA" sz="3400" dirty="0" smtClean="0">
                <a:cs typeface="+mj-cs"/>
              </a:rPr>
              <a:t>التطور</a:t>
            </a:r>
            <a:endParaRPr lang="ar-JO" sz="3400" dirty="0" smtClean="0">
              <a:cs typeface="+mj-cs"/>
            </a:endParaRPr>
          </a:p>
          <a:p>
            <a:pPr algn="r" rtl="1"/>
            <a:endParaRPr lang="ar-SA" sz="1100" dirty="0">
              <a:cs typeface="+mj-cs"/>
            </a:endParaRPr>
          </a:p>
          <a:p>
            <a:pPr marL="392113" indent="-392113" algn="r" rtl="1">
              <a:lnSpc>
                <a:spcPct val="90000"/>
              </a:lnSpc>
              <a:spcBef>
                <a:spcPts val="1000"/>
              </a:spcBef>
            </a:pPr>
            <a:r>
              <a:rPr lang="ar-SA" sz="3400" dirty="0">
                <a:cs typeface="+mj-cs"/>
              </a:rPr>
              <a:t>2- </a:t>
            </a:r>
            <a:r>
              <a:rPr lang="ar-SA" sz="3400" dirty="0" smtClean="0">
                <a:cs typeface="+mj-cs"/>
              </a:rPr>
              <a:t>التركيز </a:t>
            </a:r>
            <a:r>
              <a:rPr lang="ar-SA" sz="3400" dirty="0">
                <a:cs typeface="+mj-cs"/>
              </a:rPr>
              <a:t>على تأكيد التعليم المستمر والتدريب للمدققين بما يتوافق مع التسارع التكنولوجي.</a:t>
            </a:r>
            <a:endParaRPr lang="ar-JO" sz="3400" dirty="0">
              <a:cs typeface="+mj-cs"/>
            </a:endParaRPr>
          </a:p>
          <a:p>
            <a:pPr algn="r" rtl="1"/>
            <a:endParaRPr lang="ar-SA" sz="1100" dirty="0">
              <a:cs typeface="+mj-cs"/>
            </a:endParaRPr>
          </a:p>
          <a:p>
            <a:pPr marL="228600" indent="-228600" algn="r" rtl="1">
              <a:lnSpc>
                <a:spcPct val="90000"/>
              </a:lnSpc>
              <a:spcBef>
                <a:spcPts val="1000"/>
              </a:spcBef>
              <a:buFont typeface="Arial" panose="020B0604020202020204" pitchFamily="34" charset="0"/>
              <a:buChar char="•"/>
            </a:pPr>
            <a:r>
              <a:rPr lang="ar-SA" sz="3400" b="1" dirty="0">
                <a:cs typeface="+mj-cs"/>
              </a:rPr>
              <a:t>واضعي القوانيين</a:t>
            </a:r>
          </a:p>
          <a:p>
            <a:pPr algn="r" rtl="1"/>
            <a:r>
              <a:rPr lang="ar-SA" sz="3400" dirty="0">
                <a:cs typeface="+mj-cs"/>
              </a:rPr>
              <a:t>1- مراقبة تقدم شركات التدقيق في مواكبة </a:t>
            </a:r>
            <a:r>
              <a:rPr lang="ar-SA" sz="3400" dirty="0" smtClean="0">
                <a:cs typeface="+mj-cs"/>
              </a:rPr>
              <a:t>التكنولوجيا</a:t>
            </a:r>
            <a:endParaRPr lang="ar-JO" sz="3400" dirty="0" smtClean="0">
              <a:cs typeface="+mj-cs"/>
            </a:endParaRPr>
          </a:p>
          <a:p>
            <a:pPr algn="r" rtl="1"/>
            <a:endParaRPr lang="ar-SA" sz="1100" dirty="0">
              <a:cs typeface="+mj-cs"/>
            </a:endParaRPr>
          </a:p>
          <a:p>
            <a:pPr algn="r" rtl="1"/>
            <a:r>
              <a:rPr lang="ar-SA" sz="3400" dirty="0">
                <a:cs typeface="+mj-cs"/>
              </a:rPr>
              <a:t>2- العمل على تعديل القوانين القائمة فيما يتيح تسهيل عمل شركات التدقيق </a:t>
            </a:r>
            <a:endParaRPr lang="en-US" sz="3400" dirty="0">
              <a:cs typeface="+mj-cs"/>
            </a:endParaRPr>
          </a:p>
        </p:txBody>
      </p:sp>
      <p:sp>
        <p:nvSpPr>
          <p:cNvPr id="7" name="Title 1"/>
          <p:cNvSpPr>
            <a:spLocks noGrp="1"/>
          </p:cNvSpPr>
          <p:nvPr>
            <p:ph type="title"/>
          </p:nvPr>
        </p:nvSpPr>
        <p:spPr>
          <a:xfrm>
            <a:off x="391886" y="373224"/>
            <a:ext cx="11800114" cy="675854"/>
          </a:xfrm>
        </p:spPr>
        <p:txBody>
          <a:bodyPr>
            <a:normAutofit/>
          </a:bodyPr>
          <a:lstStyle/>
          <a:p>
            <a:pPr algn="r"/>
            <a:r>
              <a:rPr lang="ar-SA" sz="3400" b="1" dirty="0"/>
              <a:t>ماهو دور كل فريق لمواكبة مهنة التدقيق للتطور </a:t>
            </a:r>
            <a:r>
              <a:rPr lang="ar-SA" sz="3400" b="1" dirty="0" smtClean="0"/>
              <a:t>التكنولوجي (تتمة):</a:t>
            </a:r>
            <a:endParaRPr lang="en-US" sz="3400" b="1" dirty="0"/>
          </a:p>
        </p:txBody>
      </p:sp>
      <p:sp>
        <p:nvSpPr>
          <p:cNvPr id="6" name="Slide Number Placeholder 5"/>
          <p:cNvSpPr>
            <a:spLocks noGrp="1"/>
          </p:cNvSpPr>
          <p:nvPr>
            <p:ph type="sldNum" sz="quarter" idx="12"/>
          </p:nvPr>
        </p:nvSpPr>
        <p:spPr/>
        <p:txBody>
          <a:bodyPr/>
          <a:lstStyle/>
          <a:p>
            <a:fld id="{7E88624B-E61F-4E6D-A99B-05CFC8B3F102}" type="slidenum">
              <a:rPr lang="en-US" smtClean="0"/>
              <a:pPr/>
              <a:t>10</a:t>
            </a:fld>
            <a:endParaRPr lang="en-US"/>
          </a:p>
        </p:txBody>
      </p:sp>
      <p:pic>
        <p:nvPicPr>
          <p:cNvPr id="4" name="Picture 3" descr="\\backup-srv\ASCA\SamahHorani\IASCA Conference\IASCA Con. Nov 2018\Conference Tools\Speakers Bio\Speakers\Mr. Jamal Milhim\IFAC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716" y="155568"/>
            <a:ext cx="1090863" cy="930442"/>
          </a:xfrm>
          <a:prstGeom prst="rect">
            <a:avLst/>
          </a:prstGeom>
          <a:noFill/>
          <a:ln>
            <a:noFill/>
          </a:ln>
        </p:spPr>
      </p:pic>
    </p:spTree>
    <p:extLst>
      <p:ext uri="{BB962C8B-B14F-4D97-AF65-F5344CB8AC3E}">
        <p14:creationId xmlns:p14="http://schemas.microsoft.com/office/powerpoint/2010/main" val="130168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306194"/>
            <a:ext cx="11800114" cy="713177"/>
          </a:xfrm>
        </p:spPr>
        <p:txBody>
          <a:bodyPr>
            <a:normAutofit/>
          </a:bodyPr>
          <a:lstStyle/>
          <a:p>
            <a:pPr algn="r"/>
            <a:r>
              <a:rPr lang="ar-SA" sz="3400" b="1" dirty="0"/>
              <a:t>ماهو دور كل فريق لمواكبة مهنة التدقيق للتطور </a:t>
            </a:r>
            <a:r>
              <a:rPr lang="ar-SA" sz="3400" b="1" dirty="0" smtClean="0"/>
              <a:t>التكنولوجي (تتمة):</a:t>
            </a:r>
            <a:endParaRPr lang="en-US" sz="3400" b="1" dirty="0"/>
          </a:p>
        </p:txBody>
      </p:sp>
      <p:sp>
        <p:nvSpPr>
          <p:cNvPr id="3" name="Content Placeholder 2"/>
          <p:cNvSpPr>
            <a:spLocks noGrp="1"/>
          </p:cNvSpPr>
          <p:nvPr>
            <p:ph idx="1"/>
          </p:nvPr>
        </p:nvSpPr>
        <p:spPr>
          <a:xfrm>
            <a:off x="0" y="1476505"/>
            <a:ext cx="12192000" cy="3974841"/>
          </a:xfrm>
        </p:spPr>
        <p:txBody>
          <a:bodyPr>
            <a:noAutofit/>
          </a:bodyPr>
          <a:lstStyle/>
          <a:p>
            <a:pPr algn="just" rtl="1"/>
            <a:r>
              <a:rPr lang="ar-SA" sz="3400" b="1" dirty="0" smtClean="0">
                <a:cs typeface="+mj-cs"/>
              </a:rPr>
              <a:t>الشركات (عملاء التدقيق)</a:t>
            </a:r>
          </a:p>
          <a:p>
            <a:pPr marL="457200" indent="-457200" algn="just" rtl="1">
              <a:buFont typeface="+mj-lt"/>
              <a:buAutoNum type="arabicPeriod"/>
            </a:pPr>
            <a:r>
              <a:rPr lang="ar-SA" sz="3400" dirty="0" smtClean="0">
                <a:cs typeface="+mj-cs"/>
              </a:rPr>
              <a:t> يتوجب على القيميين على الحوكمة (أعضاء مجلس الإدارة ولجان التدقيق في الشركات) التأكد بأن الإدارة التنفيذية والموظفين مؤهلين بشكل مناسب لفهم أثر التطور التكنولوجي على البيانات المالية وإعداد التقارير</a:t>
            </a:r>
            <a:endParaRPr lang="ar-JO" sz="3400" dirty="0" smtClean="0">
              <a:cs typeface="+mj-cs"/>
            </a:endParaRPr>
          </a:p>
          <a:p>
            <a:pPr marL="457200" indent="-457200" algn="just" rtl="1">
              <a:buFont typeface="+mj-lt"/>
              <a:buAutoNum type="arabicPeriod"/>
            </a:pPr>
            <a:endParaRPr lang="ar-SA" dirty="0" smtClean="0">
              <a:cs typeface="+mj-cs"/>
            </a:endParaRPr>
          </a:p>
          <a:p>
            <a:pPr marL="457200" indent="-457200" algn="just" rtl="1">
              <a:buFont typeface="+mj-lt"/>
              <a:buAutoNum type="arabicPeriod"/>
            </a:pPr>
            <a:r>
              <a:rPr lang="ar-SA" sz="3400" dirty="0" smtClean="0">
                <a:cs typeface="+mj-cs"/>
              </a:rPr>
              <a:t> العمل على توحيد شكل المدخلات والمخرجات المالية ليتسنى إجراء التحليلات اللازمة عليها بشكل اتوماتيكي.</a:t>
            </a:r>
          </a:p>
        </p:txBody>
      </p:sp>
      <p:sp>
        <p:nvSpPr>
          <p:cNvPr id="5" name="Slide Number Placeholder 4"/>
          <p:cNvSpPr>
            <a:spLocks noGrp="1"/>
          </p:cNvSpPr>
          <p:nvPr>
            <p:ph type="sldNum" sz="quarter" idx="12"/>
          </p:nvPr>
        </p:nvSpPr>
        <p:spPr/>
        <p:txBody>
          <a:bodyPr/>
          <a:lstStyle/>
          <a:p>
            <a:fld id="{7E88624B-E61F-4E6D-A99B-05CFC8B3F102}" type="slidenum">
              <a:rPr lang="en-US" smtClean="0"/>
              <a:pPr/>
              <a:t>11</a:t>
            </a:fld>
            <a:endParaRPr lang="en-US"/>
          </a:p>
        </p:txBody>
      </p:sp>
      <p:pic>
        <p:nvPicPr>
          <p:cNvPr id="4" name="Picture 3" descr="\\backup-srv\ASCA\SamahHorani\IASCA Conference\IASCA Con. Nov 2018\Conference Tools\Speakers Bio\Speakers\Mr. Jamal Milhim\IFAC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716" y="155568"/>
            <a:ext cx="1090863" cy="930442"/>
          </a:xfrm>
          <a:prstGeom prst="rect">
            <a:avLst/>
          </a:prstGeom>
          <a:noFill/>
          <a:ln>
            <a:noFill/>
          </a:ln>
        </p:spPr>
      </p:pic>
    </p:spTree>
    <p:extLst>
      <p:ext uri="{BB962C8B-B14F-4D97-AF65-F5344CB8AC3E}">
        <p14:creationId xmlns:p14="http://schemas.microsoft.com/office/powerpoint/2010/main" val="15730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388637"/>
            <a:ext cx="12192000" cy="1609671"/>
          </a:xfrm>
          <a:prstGeom prst="rect">
            <a:avLst/>
          </a:prstGeom>
        </p:spPr>
        <p:txBody>
          <a:bodyPr wrap="square">
            <a:spAutoFit/>
          </a:bodyPr>
          <a:lstStyle/>
          <a:p>
            <a:pPr marL="228600" indent="-228600" algn="just" rtl="1">
              <a:lnSpc>
                <a:spcPct val="90000"/>
              </a:lnSpc>
              <a:spcBef>
                <a:spcPts val="1000"/>
              </a:spcBef>
              <a:buFont typeface="Arial" panose="020B0604020202020204" pitchFamily="34" charset="0"/>
              <a:buChar char="•"/>
            </a:pPr>
            <a:r>
              <a:rPr lang="ar-SA" sz="3400" b="1" dirty="0">
                <a:cs typeface="+mj-cs"/>
              </a:rPr>
              <a:t>مستخدمي البيانات المالية المدققة</a:t>
            </a:r>
          </a:p>
          <a:p>
            <a:pPr marL="457200" indent="-457200" algn="just" rtl="1">
              <a:buFont typeface="+mj-lt"/>
              <a:buAutoNum type="arabicPeriod"/>
            </a:pPr>
            <a:r>
              <a:rPr lang="ar-SA" sz="3400" dirty="0">
                <a:cs typeface="+mj-cs"/>
              </a:rPr>
              <a:t> يتوجب على هذا القطاع تحديد نوعية المعلومات (المخرجات) التي يحتاجونها ، </a:t>
            </a:r>
            <a:r>
              <a:rPr lang="ar-SA" sz="3400" dirty="0" smtClean="0">
                <a:cs typeface="+mj-cs"/>
              </a:rPr>
              <a:t>وتوقيتها، </a:t>
            </a:r>
            <a:r>
              <a:rPr lang="ar-SA" sz="3400" dirty="0">
                <a:cs typeface="+mj-cs"/>
              </a:rPr>
              <a:t>ودرجة التوكيد المطلوبة فيها.</a:t>
            </a:r>
            <a:endParaRPr lang="en-US" sz="3400" dirty="0">
              <a:cs typeface="+mj-cs"/>
            </a:endParaRPr>
          </a:p>
        </p:txBody>
      </p:sp>
      <p:sp>
        <p:nvSpPr>
          <p:cNvPr id="6" name="Title 1"/>
          <p:cNvSpPr>
            <a:spLocks noGrp="1"/>
          </p:cNvSpPr>
          <p:nvPr>
            <p:ph type="title"/>
          </p:nvPr>
        </p:nvSpPr>
        <p:spPr>
          <a:xfrm>
            <a:off x="391886" y="306194"/>
            <a:ext cx="11800114" cy="713177"/>
          </a:xfrm>
        </p:spPr>
        <p:txBody>
          <a:bodyPr>
            <a:normAutofit/>
          </a:bodyPr>
          <a:lstStyle/>
          <a:p>
            <a:pPr algn="r"/>
            <a:r>
              <a:rPr lang="ar-SA" sz="3400" b="1" dirty="0"/>
              <a:t>ماهو دور كل فريق لمواكبة مهنة التدقيق للتطور </a:t>
            </a:r>
            <a:r>
              <a:rPr lang="ar-SA" sz="3400" b="1" dirty="0" smtClean="0"/>
              <a:t>التكنولوجي (تتمة):</a:t>
            </a:r>
            <a:endParaRPr lang="en-US" sz="3400" b="1" dirty="0"/>
          </a:p>
        </p:txBody>
      </p:sp>
      <p:sp>
        <p:nvSpPr>
          <p:cNvPr id="7" name="Slide Number Placeholder 6"/>
          <p:cNvSpPr>
            <a:spLocks noGrp="1"/>
          </p:cNvSpPr>
          <p:nvPr>
            <p:ph type="sldNum" sz="quarter" idx="12"/>
          </p:nvPr>
        </p:nvSpPr>
        <p:spPr/>
        <p:txBody>
          <a:bodyPr/>
          <a:lstStyle/>
          <a:p>
            <a:fld id="{7E88624B-E61F-4E6D-A99B-05CFC8B3F102}" type="slidenum">
              <a:rPr lang="en-US" smtClean="0"/>
              <a:pPr/>
              <a:t>12</a:t>
            </a:fld>
            <a:endParaRPr lang="en-US"/>
          </a:p>
        </p:txBody>
      </p:sp>
      <p:pic>
        <p:nvPicPr>
          <p:cNvPr id="4" name="Picture 3" descr="\\backup-srv\ASCA\SamahHorani\IASCA Conference\IASCA Con. Nov 2018\Conference Tools\Speakers Bio\Speakers\Mr. Jamal Milhim\IFAC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716" y="155568"/>
            <a:ext cx="1090863" cy="930442"/>
          </a:xfrm>
          <a:prstGeom prst="rect">
            <a:avLst/>
          </a:prstGeom>
          <a:noFill/>
          <a:ln>
            <a:noFill/>
          </a:ln>
        </p:spPr>
      </p:pic>
    </p:spTree>
    <p:extLst>
      <p:ext uri="{BB962C8B-B14F-4D97-AF65-F5344CB8AC3E}">
        <p14:creationId xmlns:p14="http://schemas.microsoft.com/office/powerpoint/2010/main" val="368509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65125"/>
            <a:ext cx="10515600" cy="1325563"/>
          </a:xfrm>
        </p:spPr>
        <p:txBody>
          <a:bodyPr>
            <a:normAutofit/>
          </a:bodyPr>
          <a:lstStyle/>
          <a:p>
            <a:pPr algn="r" rtl="1"/>
            <a:r>
              <a:rPr lang="ar-SA" sz="3600" b="1" dirty="0" smtClean="0"/>
              <a:t>ماهو دور كل فريق لمواكبة مهنة التدقيق للتطور التكنولوجي (تتمة):</a:t>
            </a:r>
            <a:endParaRPr lang="en-US" sz="3600" dirty="0"/>
          </a:p>
        </p:txBody>
      </p:sp>
      <p:sp>
        <p:nvSpPr>
          <p:cNvPr id="3" name="Content Placeholder 2"/>
          <p:cNvSpPr>
            <a:spLocks noGrp="1"/>
          </p:cNvSpPr>
          <p:nvPr>
            <p:ph idx="1"/>
          </p:nvPr>
        </p:nvSpPr>
        <p:spPr/>
        <p:txBody>
          <a:bodyPr/>
          <a:lstStyle/>
          <a:p>
            <a:pPr algn="r" rtl="1"/>
            <a:r>
              <a:rPr lang="ar-SA" dirty="0" smtClean="0"/>
              <a:t>الجمعيات المهنيه:  في تعزيز التدريب وادخال البرامج والادوات التكنلوجيه لتدريب اعضائها</a:t>
            </a:r>
          </a:p>
          <a:p>
            <a:pPr algn="r" rtl="1">
              <a:buNone/>
            </a:pPr>
            <a:r>
              <a:rPr lang="ar-SA" dirty="0" smtClean="0"/>
              <a:t>التواصل مع العالم المحيط </a:t>
            </a:r>
          </a:p>
          <a:p>
            <a:pPr algn="r" rtl="1">
              <a:buNone/>
            </a:pPr>
            <a:r>
              <a:rPr lang="ar-SA" dirty="0" smtClean="0"/>
              <a:t>تطوير السياسات</a:t>
            </a:r>
          </a:p>
          <a:p>
            <a:pPr algn="r" rtl="1"/>
            <a:endParaRPr lang="ar-SA" dirty="0" smtClean="0"/>
          </a:p>
          <a:p>
            <a:pPr algn="r" rtl="1"/>
            <a:r>
              <a:rPr lang="ar-SA" dirty="0" smtClean="0"/>
              <a:t>قطاع التعليم: بتعديل وتطوير البرامج التعليميه لانتاج المحاسب المهنى القادر على التعامل والاستفاده من التكنلوجيا</a:t>
            </a:r>
            <a:endParaRPr lang="en-US" dirty="0" smtClean="0"/>
          </a:p>
          <a:p>
            <a:pPr algn="r" rtl="1"/>
            <a:endParaRPr lang="en-US" dirty="0"/>
          </a:p>
        </p:txBody>
      </p:sp>
      <p:sp>
        <p:nvSpPr>
          <p:cNvPr id="4" name="Slide Number Placeholder 3"/>
          <p:cNvSpPr>
            <a:spLocks noGrp="1"/>
          </p:cNvSpPr>
          <p:nvPr>
            <p:ph type="sldNum" sz="quarter" idx="12"/>
          </p:nvPr>
        </p:nvSpPr>
        <p:spPr/>
        <p:txBody>
          <a:bodyPr/>
          <a:lstStyle/>
          <a:p>
            <a:fld id="{7E88624B-E61F-4E6D-A99B-05CFC8B3F102}"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640" y="410428"/>
            <a:ext cx="9601196" cy="1303867"/>
          </a:xfrm>
        </p:spPr>
        <p:txBody>
          <a:bodyPr>
            <a:normAutofit fontScale="90000"/>
          </a:bodyPr>
          <a:lstStyle/>
          <a:p>
            <a:pPr algn="r" rtl="1"/>
            <a:r>
              <a:rPr lang="ar-SA" b="1" dirty="0" smtClean="0"/>
              <a:t>كيف ستواجه برامج التدقيق الالكترونية هذا التطور؟!</a:t>
            </a:r>
            <a:br>
              <a:rPr lang="ar-SA" b="1" dirty="0" smtClean="0"/>
            </a:br>
            <a:r>
              <a:rPr lang="ar-SA" b="1" dirty="0" smtClean="0"/>
              <a:t>هل من الممكن ان يكون المدقق روبوتا؟</a:t>
            </a:r>
            <a:endParaRPr lang="en-US" b="1" dirty="0"/>
          </a:p>
        </p:txBody>
      </p:sp>
      <p:sp>
        <p:nvSpPr>
          <p:cNvPr id="7" name="Slide Number Placeholder 6"/>
          <p:cNvSpPr>
            <a:spLocks noGrp="1"/>
          </p:cNvSpPr>
          <p:nvPr>
            <p:ph type="sldNum" sz="quarter" idx="12"/>
          </p:nvPr>
        </p:nvSpPr>
        <p:spPr/>
        <p:txBody>
          <a:bodyPr/>
          <a:lstStyle/>
          <a:p>
            <a:fld id="{7E88624B-E61F-4E6D-A99B-05CFC8B3F102}" type="slidenum">
              <a:rPr lang="en-US" smtClean="0"/>
              <a:pPr/>
              <a:t>14</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3640" y="2062554"/>
            <a:ext cx="3890748" cy="305368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8580" y="2062554"/>
            <a:ext cx="3780430" cy="3053685"/>
          </a:xfrm>
          <a:prstGeom prst="rect">
            <a:avLst/>
          </a:prstGeom>
        </p:spPr>
      </p:pic>
      <p:pic>
        <p:nvPicPr>
          <p:cNvPr id="6" name="Picture 5" descr="\\backup-srv\ASCA\SamahHorani\IASCA Conference\IASCA Con. Nov 2018\Conference Tools\Speakers Bio\Speakers\Mr. Jamal Milhim\IFAC 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716" y="155568"/>
            <a:ext cx="1090863" cy="930442"/>
          </a:xfrm>
          <a:prstGeom prst="rect">
            <a:avLst/>
          </a:prstGeom>
          <a:noFill/>
          <a:ln>
            <a:noFill/>
          </a:ln>
        </p:spPr>
      </p:pic>
    </p:spTree>
    <p:extLst>
      <p:ext uri="{BB962C8B-B14F-4D97-AF65-F5344CB8AC3E}">
        <p14:creationId xmlns:p14="http://schemas.microsoft.com/office/powerpoint/2010/main" val="4133692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037" y="253158"/>
            <a:ext cx="10515600" cy="829193"/>
          </a:xfrm>
        </p:spPr>
        <p:txBody>
          <a:bodyPr/>
          <a:lstStyle/>
          <a:p>
            <a:pPr algn="r"/>
            <a:r>
              <a:rPr lang="ar-SA" b="1" dirty="0" smtClean="0"/>
              <a:t>أولا</a:t>
            </a:r>
            <a:r>
              <a:rPr lang="ar-JO" b="1" dirty="0" smtClean="0"/>
              <a:t>ً</a:t>
            </a:r>
            <a:r>
              <a:rPr lang="ar-SA" b="1" dirty="0" smtClean="0"/>
              <a:t>: التحليلات المبرمجة</a:t>
            </a:r>
            <a:endParaRPr lang="en-US" b="1" dirty="0"/>
          </a:p>
        </p:txBody>
      </p:sp>
      <p:sp>
        <p:nvSpPr>
          <p:cNvPr id="3" name="Content Placeholder 2"/>
          <p:cNvSpPr>
            <a:spLocks noGrp="1"/>
          </p:cNvSpPr>
          <p:nvPr>
            <p:ph idx="1"/>
          </p:nvPr>
        </p:nvSpPr>
        <p:spPr>
          <a:xfrm>
            <a:off x="0" y="1362269"/>
            <a:ext cx="12192000" cy="4478694"/>
          </a:xfrm>
        </p:spPr>
        <p:txBody>
          <a:bodyPr>
            <a:normAutofit/>
          </a:bodyPr>
          <a:lstStyle/>
          <a:p>
            <a:pPr algn="just" rtl="1"/>
            <a:r>
              <a:rPr lang="ar-SA" sz="3400" dirty="0" smtClean="0">
                <a:cs typeface="+mj-cs"/>
              </a:rPr>
              <a:t>تمكن  المدققين بإخضاع كافة البيانات موضع التدقيق قيد التحليل على مدار الساعة والتركيز على شمولية التدقيق بدلا من اختيار العينات وكشف انحرافات بناء على محددات معينة في أنظمة التدقيق.</a:t>
            </a:r>
            <a:endParaRPr lang="ar-JO" sz="3400" dirty="0" smtClean="0">
              <a:cs typeface="+mj-cs"/>
            </a:endParaRPr>
          </a:p>
          <a:p>
            <a:pPr algn="just" rtl="1"/>
            <a:endParaRPr lang="ar-SA" sz="3400" dirty="0" smtClean="0">
              <a:cs typeface="+mj-cs"/>
            </a:endParaRPr>
          </a:p>
          <a:p>
            <a:pPr algn="just" rtl="1"/>
            <a:r>
              <a:rPr lang="ar-SA" sz="3400" dirty="0" smtClean="0">
                <a:cs typeface="+mj-cs"/>
              </a:rPr>
              <a:t>الحصول على نتائج أكثر دقة فيما يخص البيانات المالية المعقدة مثل قياس المخصصات وخطط التقاعد على سبيل المثال، كما أنها تعمل على جعل مصادر البيانات موحدة بشكل كبير مع مرور الزمن.</a:t>
            </a:r>
          </a:p>
        </p:txBody>
      </p:sp>
      <p:sp>
        <p:nvSpPr>
          <p:cNvPr id="5" name="Slide Number Placeholder 4"/>
          <p:cNvSpPr>
            <a:spLocks noGrp="1"/>
          </p:cNvSpPr>
          <p:nvPr>
            <p:ph type="sldNum" sz="quarter" idx="12"/>
          </p:nvPr>
        </p:nvSpPr>
        <p:spPr/>
        <p:txBody>
          <a:bodyPr/>
          <a:lstStyle/>
          <a:p>
            <a:fld id="{7E88624B-E61F-4E6D-A99B-05CFC8B3F102}" type="slidenum">
              <a:rPr lang="en-US" smtClean="0"/>
              <a:pPr/>
              <a:t>15</a:t>
            </a:fld>
            <a:endParaRPr lang="en-US"/>
          </a:p>
        </p:txBody>
      </p:sp>
      <p:pic>
        <p:nvPicPr>
          <p:cNvPr id="4" name="Picture 3" descr="\\backup-srv\ASCA\SamahHorani\IASCA Conference\IASCA Con. Nov 2018\Conference Tools\Speakers Bio\Speakers\Mr. Jamal Milhim\IFAC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716" y="155568"/>
            <a:ext cx="1090863" cy="930442"/>
          </a:xfrm>
          <a:prstGeom prst="rect">
            <a:avLst/>
          </a:prstGeom>
          <a:noFill/>
          <a:ln>
            <a:noFill/>
          </a:ln>
        </p:spPr>
      </p:pic>
    </p:spTree>
    <p:extLst>
      <p:ext uri="{BB962C8B-B14F-4D97-AF65-F5344CB8AC3E}">
        <p14:creationId xmlns:p14="http://schemas.microsoft.com/office/powerpoint/2010/main" val="109489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847461"/>
            <a:ext cx="12192000" cy="2703304"/>
          </a:xfrm>
          <a:prstGeom prst="rect">
            <a:avLst/>
          </a:prstGeom>
        </p:spPr>
        <p:txBody>
          <a:bodyPr wrap="square">
            <a:spAutoFit/>
          </a:bodyPr>
          <a:lstStyle/>
          <a:p>
            <a:pPr marL="228600" lvl="0" indent="-228600" algn="just" rtl="1">
              <a:lnSpc>
                <a:spcPct val="90000"/>
              </a:lnSpc>
              <a:spcBef>
                <a:spcPts val="1000"/>
              </a:spcBef>
              <a:buFont typeface="Arial" panose="020B0604020202020204" pitchFamily="34" charset="0"/>
              <a:buChar char="•"/>
            </a:pPr>
            <a:r>
              <a:rPr lang="ar-SA" sz="3400" dirty="0" smtClean="0">
                <a:cs typeface="+mj-cs"/>
              </a:rPr>
              <a:t>يمكن </a:t>
            </a:r>
            <a:r>
              <a:rPr lang="ar-SA" sz="3400" dirty="0">
                <a:cs typeface="+mj-cs"/>
              </a:rPr>
              <a:t>للتحليلات التنبؤ بأحداث قد تحصل مستقبلا وئؤثر على البيانات المالية للشركات وذلك من خلال استخدام كافة المعطيات في الأسواق والمخاطر المحتملة والآثار المادية (مثال مقارنة قيم السوق ،اسعار الصرف ، المنتجات ، وغيرها</a:t>
            </a:r>
            <a:r>
              <a:rPr lang="ar-SA" sz="3400" dirty="0" smtClean="0">
                <a:cs typeface="+mj-cs"/>
              </a:rPr>
              <a:t>).</a:t>
            </a:r>
            <a:endParaRPr lang="ar-JO" sz="3400" dirty="0" smtClean="0">
              <a:cs typeface="+mj-cs"/>
            </a:endParaRPr>
          </a:p>
          <a:p>
            <a:pPr lvl="0" algn="just" rtl="1">
              <a:lnSpc>
                <a:spcPct val="90000"/>
              </a:lnSpc>
              <a:spcBef>
                <a:spcPts val="1000"/>
              </a:spcBef>
            </a:pPr>
            <a:endParaRPr lang="ar-SA" sz="3400" dirty="0">
              <a:cs typeface="+mj-cs"/>
            </a:endParaRPr>
          </a:p>
          <a:p>
            <a:pPr marL="228600" lvl="0" indent="-228600" algn="just" rtl="1">
              <a:lnSpc>
                <a:spcPct val="90000"/>
              </a:lnSpc>
              <a:spcBef>
                <a:spcPts val="1000"/>
              </a:spcBef>
              <a:buFont typeface="Arial" panose="020B0604020202020204" pitchFamily="34" charset="0"/>
              <a:buChar char="•"/>
            </a:pPr>
            <a:r>
              <a:rPr lang="ar-SA" sz="3400" dirty="0">
                <a:cs typeface="+mj-cs"/>
              </a:rPr>
              <a:t>استخراج صفقات غير طبيعية، وذات انحرافات معينة ذات صلة بأهداف </a:t>
            </a:r>
            <a:r>
              <a:rPr lang="ar-SA" sz="3400" dirty="0" smtClean="0">
                <a:cs typeface="+mj-cs"/>
              </a:rPr>
              <a:t>التدقيق</a:t>
            </a:r>
            <a:r>
              <a:rPr lang="en-US" sz="3400" dirty="0" smtClean="0">
                <a:cs typeface="+mj-cs"/>
              </a:rPr>
              <a:t> </a:t>
            </a:r>
            <a:r>
              <a:rPr lang="ar-SA" sz="3400" dirty="0" smtClean="0">
                <a:cs typeface="+mj-cs"/>
              </a:rPr>
              <a:t>.</a:t>
            </a:r>
            <a:endParaRPr lang="en-US" sz="3400" dirty="0">
              <a:cs typeface="+mj-cs"/>
            </a:endParaRPr>
          </a:p>
        </p:txBody>
      </p:sp>
      <p:sp>
        <p:nvSpPr>
          <p:cNvPr id="7" name="Title 1"/>
          <p:cNvSpPr>
            <a:spLocks noGrp="1"/>
          </p:cNvSpPr>
          <p:nvPr>
            <p:ph type="title"/>
          </p:nvPr>
        </p:nvSpPr>
        <p:spPr>
          <a:xfrm>
            <a:off x="1398037" y="253158"/>
            <a:ext cx="10515600" cy="829193"/>
          </a:xfrm>
        </p:spPr>
        <p:txBody>
          <a:bodyPr>
            <a:normAutofit/>
          </a:bodyPr>
          <a:lstStyle/>
          <a:p>
            <a:pPr algn="r"/>
            <a:r>
              <a:rPr lang="ar-JO" sz="3900" b="1" dirty="0" smtClean="0"/>
              <a:t>يتبع: </a:t>
            </a:r>
            <a:r>
              <a:rPr lang="ar-SA" sz="3900" b="1" dirty="0" smtClean="0"/>
              <a:t>التحليلات المبرمجة</a:t>
            </a:r>
            <a:endParaRPr lang="en-US" sz="3900" b="1" dirty="0"/>
          </a:p>
        </p:txBody>
      </p:sp>
      <p:sp>
        <p:nvSpPr>
          <p:cNvPr id="5" name="Slide Number Placeholder 4"/>
          <p:cNvSpPr>
            <a:spLocks noGrp="1"/>
          </p:cNvSpPr>
          <p:nvPr>
            <p:ph type="sldNum" sz="quarter" idx="12"/>
          </p:nvPr>
        </p:nvSpPr>
        <p:spPr/>
        <p:txBody>
          <a:bodyPr/>
          <a:lstStyle/>
          <a:p>
            <a:fld id="{7E88624B-E61F-4E6D-A99B-05CFC8B3F102}" type="slidenum">
              <a:rPr lang="en-US" smtClean="0"/>
              <a:pPr/>
              <a:t>16</a:t>
            </a:fld>
            <a:endParaRPr lang="en-US"/>
          </a:p>
        </p:txBody>
      </p:sp>
      <p:pic>
        <p:nvPicPr>
          <p:cNvPr id="4" name="Picture 3" descr="\\backup-srv\ASCA\SamahHorani\IASCA Conference\IASCA Con. Nov 2018\Conference Tools\Speakers Bio\Speakers\Mr. Jamal Milhim\IFAC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716" y="155568"/>
            <a:ext cx="1090863" cy="930442"/>
          </a:xfrm>
          <a:prstGeom prst="rect">
            <a:avLst/>
          </a:prstGeom>
          <a:noFill/>
          <a:ln>
            <a:noFill/>
          </a:ln>
        </p:spPr>
      </p:pic>
    </p:spTree>
    <p:extLst>
      <p:ext uri="{BB962C8B-B14F-4D97-AF65-F5344CB8AC3E}">
        <p14:creationId xmlns:p14="http://schemas.microsoft.com/office/powerpoint/2010/main" val="420899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4563"/>
            <a:ext cx="10515600" cy="850933"/>
          </a:xfrm>
        </p:spPr>
        <p:txBody>
          <a:bodyPr/>
          <a:lstStyle/>
          <a:p>
            <a:pPr algn="r"/>
            <a:r>
              <a:rPr lang="ar-SA" b="1" dirty="0" smtClean="0"/>
              <a:t>ثانيا : الذكاء الصناعي</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0048" y="1447776"/>
            <a:ext cx="9772932" cy="3923709"/>
          </a:xfrm>
        </p:spPr>
      </p:pic>
      <p:sp>
        <p:nvSpPr>
          <p:cNvPr id="6" name="Slide Number Placeholder 5"/>
          <p:cNvSpPr>
            <a:spLocks noGrp="1"/>
          </p:cNvSpPr>
          <p:nvPr>
            <p:ph type="sldNum" sz="quarter" idx="12"/>
          </p:nvPr>
        </p:nvSpPr>
        <p:spPr/>
        <p:txBody>
          <a:bodyPr/>
          <a:lstStyle/>
          <a:p>
            <a:fld id="{7E88624B-E61F-4E6D-A99B-05CFC8B3F102}" type="slidenum">
              <a:rPr lang="en-US" smtClean="0"/>
              <a:pPr/>
              <a:t>17</a:t>
            </a:fld>
            <a:endParaRPr lang="en-US"/>
          </a:p>
        </p:txBody>
      </p:sp>
      <p:pic>
        <p:nvPicPr>
          <p:cNvPr id="5" name="Picture 4" descr="\\backup-srv\ASCA\SamahHorani\IASCA Conference\IASCA Con. Nov 2018\Conference Tools\Speakers Bio\Speakers\Mr. Jamal Milhim\IFAC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716" y="155568"/>
            <a:ext cx="1090863" cy="930442"/>
          </a:xfrm>
          <a:prstGeom prst="rect">
            <a:avLst/>
          </a:prstGeom>
          <a:noFill/>
          <a:ln>
            <a:noFill/>
          </a:ln>
        </p:spPr>
      </p:pic>
    </p:spTree>
    <p:extLst>
      <p:ext uri="{BB962C8B-B14F-4D97-AF65-F5344CB8AC3E}">
        <p14:creationId xmlns:p14="http://schemas.microsoft.com/office/powerpoint/2010/main" val="3691702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053" y="234497"/>
            <a:ext cx="10515600" cy="903838"/>
          </a:xfrm>
        </p:spPr>
        <p:txBody>
          <a:bodyPr/>
          <a:lstStyle/>
          <a:p>
            <a:pPr algn="r"/>
            <a:r>
              <a:rPr lang="ar-SA" b="1" dirty="0" smtClean="0"/>
              <a:t>ما هو الذكاء الصناعي؟</a:t>
            </a:r>
            <a:endParaRPr lang="en-US" b="1" dirty="0"/>
          </a:p>
        </p:txBody>
      </p:sp>
      <p:sp>
        <p:nvSpPr>
          <p:cNvPr id="3" name="Content Placeholder 2"/>
          <p:cNvSpPr>
            <a:spLocks noGrp="1"/>
          </p:cNvSpPr>
          <p:nvPr>
            <p:ph idx="1"/>
          </p:nvPr>
        </p:nvSpPr>
        <p:spPr>
          <a:xfrm>
            <a:off x="0" y="1343608"/>
            <a:ext cx="12192000" cy="4068147"/>
          </a:xfrm>
        </p:spPr>
        <p:txBody>
          <a:bodyPr>
            <a:normAutofit/>
          </a:bodyPr>
          <a:lstStyle/>
          <a:p>
            <a:pPr algn="just" rtl="1"/>
            <a:r>
              <a:rPr lang="ar-JO" sz="3400" dirty="0">
                <a:cs typeface="+mj-cs"/>
              </a:rPr>
              <a:t>هو ببساطة </a:t>
            </a:r>
            <a:r>
              <a:rPr lang="ar-SA" sz="3400" dirty="0" smtClean="0">
                <a:cs typeface="+mj-cs"/>
              </a:rPr>
              <a:t>جعل </a:t>
            </a:r>
            <a:r>
              <a:rPr lang="ar-JO" sz="3400" dirty="0" smtClean="0">
                <a:cs typeface="+mj-cs"/>
              </a:rPr>
              <a:t>أجهزة </a:t>
            </a:r>
            <a:r>
              <a:rPr lang="ar-JO" sz="3400" dirty="0">
                <a:cs typeface="+mj-cs"/>
              </a:rPr>
              <a:t>الكمبيوتر </a:t>
            </a:r>
            <a:r>
              <a:rPr lang="ar-JO" sz="3400" dirty="0" smtClean="0">
                <a:cs typeface="+mj-cs"/>
              </a:rPr>
              <a:t>والأجهزة</a:t>
            </a:r>
            <a:r>
              <a:rPr lang="ar-SA" sz="3400" dirty="0" smtClean="0">
                <a:cs typeface="+mj-cs"/>
              </a:rPr>
              <a:t> المتقدمة </a:t>
            </a:r>
            <a:r>
              <a:rPr lang="ar-JO" sz="3400" dirty="0" smtClean="0">
                <a:cs typeface="+mj-cs"/>
              </a:rPr>
              <a:t> </a:t>
            </a:r>
            <a:r>
              <a:rPr lang="ar-SA" sz="3400" dirty="0" smtClean="0">
                <a:cs typeface="+mj-cs"/>
              </a:rPr>
              <a:t>تقوم </a:t>
            </a:r>
            <a:r>
              <a:rPr lang="ar-JO" sz="3400" dirty="0" smtClean="0">
                <a:cs typeface="+mj-cs"/>
              </a:rPr>
              <a:t>بمهام </a:t>
            </a:r>
            <a:r>
              <a:rPr lang="ar-JO" sz="3400" dirty="0">
                <a:cs typeface="+mj-cs"/>
              </a:rPr>
              <a:t>تتطلب ذكاء عند القيام به من قبل </a:t>
            </a:r>
            <a:r>
              <a:rPr lang="ar-JO" sz="3400" dirty="0" smtClean="0">
                <a:cs typeface="+mj-cs"/>
              </a:rPr>
              <a:t>البشر. </a:t>
            </a:r>
            <a:r>
              <a:rPr lang="ar-JO" sz="3400" dirty="0">
                <a:cs typeface="+mj-cs"/>
              </a:rPr>
              <a:t>وهذا يعني أن الذكاء </a:t>
            </a:r>
            <a:r>
              <a:rPr lang="ar-SA" sz="3400" dirty="0" smtClean="0">
                <a:cs typeface="+mj-cs"/>
              </a:rPr>
              <a:t>الصناعي </a:t>
            </a:r>
            <a:r>
              <a:rPr lang="ar-JO" sz="3400" dirty="0" smtClean="0">
                <a:cs typeface="+mj-cs"/>
              </a:rPr>
              <a:t>يعتمد </a:t>
            </a:r>
            <a:r>
              <a:rPr lang="ar-JO" sz="3400" dirty="0">
                <a:cs typeface="+mj-cs"/>
              </a:rPr>
              <a:t>على البشر في تقديم التعليمات الأولية </a:t>
            </a:r>
            <a:r>
              <a:rPr lang="ar-JO" sz="3400" dirty="0" smtClean="0">
                <a:cs typeface="+mj-cs"/>
              </a:rPr>
              <a:t>والخوارزميات</a:t>
            </a:r>
            <a:r>
              <a:rPr lang="ar-SA" sz="3400" dirty="0" smtClean="0">
                <a:cs typeface="+mj-cs"/>
              </a:rPr>
              <a:t> للأجهزة. وسيحل محلهم في استكمال الأعمال المطلوبة.</a:t>
            </a:r>
            <a:endParaRPr lang="ar-JO" sz="3400" dirty="0" smtClean="0">
              <a:cs typeface="+mj-cs"/>
            </a:endParaRPr>
          </a:p>
          <a:p>
            <a:pPr algn="just" rtl="1"/>
            <a:endParaRPr lang="ar-SA" sz="2000" dirty="0" smtClean="0">
              <a:cs typeface="+mj-cs"/>
            </a:endParaRPr>
          </a:p>
          <a:p>
            <a:pPr algn="just" rtl="1"/>
            <a:r>
              <a:rPr lang="ar-SA" sz="3400" dirty="0" smtClean="0">
                <a:cs typeface="+mj-cs"/>
              </a:rPr>
              <a:t>بدأ تطبيق هذه الأنظمة في العديد من القطاعات الصناعية والصحية والزراعية وحتى التعليمية مثل مصانع السيارات وغرف مراقبة العمليات الجراحية وتقديم برامج تعليمية في المدارس عن طريق الروبوت الصناعي.</a:t>
            </a:r>
            <a:endParaRPr lang="en-US" sz="3400" dirty="0">
              <a:cs typeface="+mj-cs"/>
            </a:endParaRPr>
          </a:p>
        </p:txBody>
      </p:sp>
      <p:sp>
        <p:nvSpPr>
          <p:cNvPr id="5" name="Slide Number Placeholder 4"/>
          <p:cNvSpPr>
            <a:spLocks noGrp="1"/>
          </p:cNvSpPr>
          <p:nvPr>
            <p:ph type="sldNum" sz="quarter" idx="12"/>
          </p:nvPr>
        </p:nvSpPr>
        <p:spPr/>
        <p:txBody>
          <a:bodyPr/>
          <a:lstStyle/>
          <a:p>
            <a:fld id="{7E88624B-E61F-4E6D-A99B-05CFC8B3F102}" type="slidenum">
              <a:rPr lang="en-US" smtClean="0"/>
              <a:pPr/>
              <a:t>18</a:t>
            </a:fld>
            <a:endParaRPr lang="en-US"/>
          </a:p>
        </p:txBody>
      </p:sp>
      <p:pic>
        <p:nvPicPr>
          <p:cNvPr id="4" name="Picture 3" descr="\\backup-srv\ASCA\SamahHorani\IASCA Conference\IASCA Con. Nov 2018\Conference Tools\Speakers Bio\Speakers\Mr. Jamal Milhim\IFAC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716" y="155568"/>
            <a:ext cx="1090863" cy="930442"/>
          </a:xfrm>
          <a:prstGeom prst="rect">
            <a:avLst/>
          </a:prstGeom>
          <a:noFill/>
          <a:ln>
            <a:noFill/>
          </a:ln>
        </p:spPr>
      </p:pic>
    </p:spTree>
    <p:extLst>
      <p:ext uri="{BB962C8B-B14F-4D97-AF65-F5344CB8AC3E}">
        <p14:creationId xmlns:p14="http://schemas.microsoft.com/office/powerpoint/2010/main" val="29689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547" y="223935"/>
            <a:ext cx="10257453" cy="522514"/>
          </a:xfrm>
        </p:spPr>
        <p:txBody>
          <a:bodyPr>
            <a:normAutofit fontScale="90000"/>
          </a:bodyPr>
          <a:lstStyle/>
          <a:p>
            <a:pPr algn="r" rtl="1"/>
            <a:r>
              <a:rPr lang="ar-SA" sz="3900" b="1" dirty="0" smtClean="0"/>
              <a:t>تطبيقات الذكاء الصناعي في برامج التدقيق:</a:t>
            </a:r>
            <a:endParaRPr lang="en-US" sz="3900" b="1" dirty="0"/>
          </a:p>
        </p:txBody>
      </p:sp>
      <p:sp>
        <p:nvSpPr>
          <p:cNvPr id="3" name="Content Placeholder 2"/>
          <p:cNvSpPr>
            <a:spLocks noGrp="1"/>
          </p:cNvSpPr>
          <p:nvPr>
            <p:ph idx="1"/>
          </p:nvPr>
        </p:nvSpPr>
        <p:spPr>
          <a:xfrm>
            <a:off x="0" y="963256"/>
            <a:ext cx="12192000" cy="4982547"/>
          </a:xfrm>
        </p:spPr>
        <p:txBody>
          <a:bodyPr>
            <a:normAutofit fontScale="92500" lnSpcReduction="20000"/>
          </a:bodyPr>
          <a:lstStyle/>
          <a:p>
            <a:pPr marL="514350" indent="-514350" algn="just" rtl="1">
              <a:buNone/>
            </a:pPr>
            <a:r>
              <a:rPr lang="ar-SA" sz="3300" b="1" dirty="0" smtClean="0">
                <a:solidFill>
                  <a:schemeClr val="tx1"/>
                </a:solidFill>
                <a:cs typeface="+mj-cs"/>
              </a:rPr>
              <a:t>يوجد العديد من تطبيقات الذكاء الصناعي  مثل:</a:t>
            </a:r>
          </a:p>
          <a:p>
            <a:pPr marL="742950" indent="-742950" algn="r" rtl="1">
              <a:buFont typeface="+mj-lt"/>
              <a:buAutoNum type="arabicPeriod"/>
            </a:pPr>
            <a:r>
              <a:rPr lang="ar-SA" sz="3600" dirty="0" smtClean="0"/>
              <a:t>مراجعه عقود – برنامج لدى (جي بي مورغان)</a:t>
            </a:r>
            <a:r>
              <a:rPr lang="en-US" sz="3600" dirty="0" smtClean="0"/>
              <a:t>JP Morgan  </a:t>
            </a:r>
          </a:p>
          <a:p>
            <a:pPr marL="742950" indent="-742950" algn="r" rtl="1">
              <a:buFont typeface="+mj-lt"/>
              <a:buAutoNum type="arabicPeriod"/>
            </a:pPr>
            <a:r>
              <a:rPr lang="ar-SA" sz="3600" dirty="0" smtClean="0"/>
              <a:t>استخدام كاميرات الدرون في فحص المواقع والتعرف عليها</a:t>
            </a:r>
            <a:endParaRPr lang="en-US" sz="3600" dirty="0" smtClean="0"/>
          </a:p>
          <a:p>
            <a:pPr marL="742950" indent="-742950" algn="r" rtl="1">
              <a:buFont typeface="+mj-lt"/>
              <a:buAutoNum type="arabicPeriod"/>
            </a:pPr>
            <a:r>
              <a:rPr lang="ar-SA" sz="3600" dirty="0" smtClean="0"/>
              <a:t>التعرف على المجرمين من خلال نظارات مربوطه بملايين الكاميرات حول العالم</a:t>
            </a:r>
            <a:r>
              <a:rPr lang="en-US" sz="3600" dirty="0" smtClean="0"/>
              <a:t> CCTV </a:t>
            </a:r>
            <a:r>
              <a:rPr lang="ar-SA" sz="3600" dirty="0" smtClean="0"/>
              <a:t> </a:t>
            </a:r>
            <a:endParaRPr lang="en-US" sz="3600" dirty="0" smtClean="0"/>
          </a:p>
          <a:p>
            <a:pPr marL="457200" indent="-457200" algn="just" rtl="1">
              <a:buFont typeface="+mj-lt"/>
              <a:buAutoNum type="arabicPeriod"/>
            </a:pPr>
            <a:r>
              <a:rPr lang="ar-SA" sz="3400" dirty="0" smtClean="0">
                <a:solidFill>
                  <a:schemeClr val="tx1"/>
                </a:solidFill>
                <a:cs typeface="+mj-cs"/>
              </a:rPr>
              <a:t>قراءة الخطوط العادية من الوثائق والعقود وتحويلها لنص الكتروني يسهل التعامل معه وفحصه.</a:t>
            </a:r>
          </a:p>
          <a:p>
            <a:pPr marL="457200" indent="-457200" algn="just" rtl="1">
              <a:buFont typeface="+mj-lt"/>
              <a:buAutoNum type="arabicPeriod"/>
            </a:pPr>
            <a:r>
              <a:rPr lang="ar-SA" sz="3400" dirty="0" smtClean="0">
                <a:solidFill>
                  <a:schemeClr val="tx1"/>
                </a:solidFill>
                <a:cs typeface="+mj-cs"/>
              </a:rPr>
              <a:t>جمع البيانات المدخلة في سجلات الشركات الالكترونية وإستخراج تقارير لأهداف معينة بالاضافة لتقارير البيانات المالية.</a:t>
            </a:r>
          </a:p>
          <a:p>
            <a:pPr marL="457200" indent="-457200" algn="just" rtl="1">
              <a:buFont typeface="+mj-lt"/>
              <a:buAutoNum type="arabicPeriod"/>
            </a:pPr>
            <a:r>
              <a:rPr lang="ar-SA" sz="3400" dirty="0" smtClean="0">
                <a:solidFill>
                  <a:schemeClr val="tx1"/>
                </a:solidFill>
                <a:cs typeface="+mj-cs"/>
              </a:rPr>
              <a:t>عمل دراسات على النواحي المهمة في البيانات المالية مثل تحليل الايرادات والمصاريف ونسب الربحية وغيرها على ضوء البيانات المؤخوذة من سجلات الشركات.</a:t>
            </a:r>
          </a:p>
          <a:p>
            <a:pPr marL="457200" indent="-457200" algn="r" rtl="1">
              <a:buFont typeface="+mj-lt"/>
              <a:buAutoNum type="arabicPeriod"/>
            </a:pPr>
            <a:endParaRPr lang="en-US" dirty="0">
              <a:solidFill>
                <a:schemeClr val="tx1"/>
              </a:solidFill>
            </a:endParaRPr>
          </a:p>
        </p:txBody>
      </p:sp>
      <p:sp>
        <p:nvSpPr>
          <p:cNvPr id="5" name="Slide Number Placeholder 4"/>
          <p:cNvSpPr>
            <a:spLocks noGrp="1"/>
          </p:cNvSpPr>
          <p:nvPr>
            <p:ph type="sldNum" sz="quarter" idx="12"/>
          </p:nvPr>
        </p:nvSpPr>
        <p:spPr/>
        <p:txBody>
          <a:bodyPr/>
          <a:lstStyle/>
          <a:p>
            <a:fld id="{7E88624B-E61F-4E6D-A99B-05CFC8B3F102}" type="slidenum">
              <a:rPr lang="en-US" smtClean="0"/>
              <a:pPr/>
              <a:t>19</a:t>
            </a:fld>
            <a:endParaRPr lang="en-US"/>
          </a:p>
        </p:txBody>
      </p:sp>
      <p:pic>
        <p:nvPicPr>
          <p:cNvPr id="4" name="Picture 3" descr="\\backup-srv\ASCA\SamahHorani\IASCA Conference\IASCA Con. Nov 2018\Conference Tools\Speakers Bio\Speakers\Mr. Jamal Milhim\IFAC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632" y="159112"/>
            <a:ext cx="1090863" cy="930442"/>
          </a:xfrm>
          <a:prstGeom prst="rect">
            <a:avLst/>
          </a:prstGeom>
          <a:noFill/>
          <a:ln>
            <a:noFill/>
          </a:ln>
        </p:spPr>
      </p:pic>
    </p:spTree>
    <p:extLst>
      <p:ext uri="{BB962C8B-B14F-4D97-AF65-F5344CB8AC3E}">
        <p14:creationId xmlns:p14="http://schemas.microsoft.com/office/powerpoint/2010/main" val="342144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3">
                                            <p:txEl>
                                              <p:pRg st="0" end="0"/>
                                            </p:txEl>
                                          </p:spTgt>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3">
                                            <p:txEl>
                                              <p:pRg st="1" end="1"/>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21600000">
                                      <p:cBhvr>
                                        <p:cTn id="20" dur="2000" fill="hold"/>
                                        <p:tgtEl>
                                          <p:spTgt spid="3">
                                            <p:txEl>
                                              <p:pRg st="2" end="2"/>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2000" fill="hold"/>
                                        <p:tgtEl>
                                          <p:spTgt spid="3">
                                            <p:txEl>
                                              <p:pRg st="3" end="3"/>
                                            </p:txEl>
                                          </p:spTgt>
                                        </p:tgtEl>
                                        <p:attrNameLst>
                                          <p:attrName>r</p:attrName>
                                        </p:attrNameLst>
                                      </p:cBhvr>
                                    </p:animRot>
                                  </p:childTnLst>
                                </p:cTn>
                              </p:par>
                              <p:par>
                                <p:cTn id="25" presetID="8" presetClass="emph" presetSubtype="0" fill="hold" nodeType="withEffect">
                                  <p:stCondLst>
                                    <p:cond delay="0"/>
                                  </p:stCondLst>
                                  <p:childTnLst>
                                    <p:animRot by="21600000">
                                      <p:cBhvr>
                                        <p:cTn id="26" dur="2000" fill="hold"/>
                                        <p:tgtEl>
                                          <p:spTgt spid="3">
                                            <p:txEl>
                                              <p:pRg st="4" end="4"/>
                                            </p:txEl>
                                          </p:spTgt>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3">
                                            <p:txEl>
                                              <p:pRg st="5" end="5"/>
                                            </p:txEl>
                                          </p:spTgt>
                                        </p:tgtEl>
                                        <p:attrNameLst>
                                          <p:attrName>r</p:attrName>
                                        </p:attrNameLst>
                                      </p:cBhvr>
                                    </p:animRot>
                                  </p:childTnLst>
                                </p:cTn>
                              </p:par>
                              <p:par>
                                <p:cTn id="29" presetID="8" presetClass="emph" presetSubtype="0" fill="hold" nodeType="withEffect">
                                  <p:stCondLst>
                                    <p:cond delay="0"/>
                                  </p:stCondLst>
                                  <p:childTnLst>
                                    <p:animRot by="21600000">
                                      <p:cBhvr>
                                        <p:cTn id="30" dur="2000" fill="hold"/>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C:\Users\t\Desktop\BAhrain nov 2018\IMG_4960.JPG"/>
          <p:cNvPicPr>
            <a:picLocks noGrp="1" noChangeAspect="1" noChangeArrowheads="1"/>
          </p:cNvPicPr>
          <p:nvPr>
            <p:ph idx="1"/>
          </p:nvPr>
        </p:nvPicPr>
        <p:blipFill>
          <a:blip r:embed="rId2" cstate="print"/>
          <a:stretch>
            <a:fillRect/>
          </a:stretch>
        </p:blipFill>
        <p:spPr bwMode="auto">
          <a:xfrm>
            <a:off x="3202252" y="2286000"/>
            <a:ext cx="5363633" cy="40227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449" y="286869"/>
            <a:ext cx="10302551" cy="903838"/>
          </a:xfrm>
        </p:spPr>
        <p:txBody>
          <a:bodyPr>
            <a:normAutofit/>
          </a:bodyPr>
          <a:lstStyle/>
          <a:p>
            <a:pPr algn="r" rtl="1"/>
            <a:r>
              <a:rPr lang="ar-SA" sz="3900" b="1" dirty="0"/>
              <a:t>تطبيقات </a:t>
            </a:r>
            <a:r>
              <a:rPr lang="ar-SA" sz="3900" b="1" dirty="0" smtClean="0"/>
              <a:t>حاليه  (تتمة):</a:t>
            </a:r>
            <a:endParaRPr lang="en-US" sz="3900" b="1" dirty="0"/>
          </a:p>
        </p:txBody>
      </p:sp>
      <p:sp>
        <p:nvSpPr>
          <p:cNvPr id="3" name="Content Placeholder 2"/>
          <p:cNvSpPr>
            <a:spLocks noGrp="1"/>
          </p:cNvSpPr>
          <p:nvPr>
            <p:ph idx="1"/>
          </p:nvPr>
        </p:nvSpPr>
        <p:spPr>
          <a:xfrm>
            <a:off x="0" y="1642189"/>
            <a:ext cx="12192000" cy="4236098"/>
          </a:xfrm>
        </p:spPr>
        <p:txBody>
          <a:bodyPr>
            <a:normAutofit/>
          </a:bodyPr>
          <a:lstStyle/>
          <a:p>
            <a:pPr marL="0" indent="0" algn="just" rtl="1">
              <a:buNone/>
            </a:pPr>
            <a:r>
              <a:rPr lang="ar-SA" sz="3400" dirty="0" smtClean="0">
                <a:solidFill>
                  <a:schemeClr val="tx1"/>
                </a:solidFill>
                <a:cs typeface="+mj-cs"/>
              </a:rPr>
              <a:t>4- باركود المستندات بحيث يمكن دراسة المستند الكترونيا دون التدخل البشري.</a:t>
            </a:r>
          </a:p>
          <a:p>
            <a:pPr marL="0" indent="0" algn="just" rtl="1">
              <a:buNone/>
            </a:pPr>
            <a:r>
              <a:rPr lang="ar-SA" sz="3400" b="1" dirty="0" smtClean="0">
                <a:solidFill>
                  <a:schemeClr val="tx1"/>
                </a:solidFill>
                <a:cs typeface="+mj-cs"/>
              </a:rPr>
              <a:t>أمثلة أخرى:</a:t>
            </a:r>
            <a:endParaRPr lang="ar-JO" sz="3400" b="1" dirty="0" smtClean="0">
              <a:solidFill>
                <a:schemeClr val="tx1"/>
              </a:solidFill>
              <a:cs typeface="+mj-cs"/>
            </a:endParaRPr>
          </a:p>
          <a:p>
            <a:pPr marL="0" indent="0" algn="just" rtl="1">
              <a:buNone/>
            </a:pPr>
            <a:endParaRPr lang="ar-SA" sz="400" b="1" dirty="0" smtClean="0">
              <a:solidFill>
                <a:schemeClr val="tx1"/>
              </a:solidFill>
              <a:cs typeface="+mj-cs"/>
            </a:endParaRPr>
          </a:p>
          <a:p>
            <a:pPr marL="0" indent="0" algn="just" rtl="1">
              <a:buNone/>
            </a:pPr>
            <a:r>
              <a:rPr lang="ar-SA" sz="3400" dirty="0" smtClean="0">
                <a:solidFill>
                  <a:schemeClr val="tx1"/>
                </a:solidFill>
                <a:cs typeface="+mj-cs"/>
              </a:rPr>
              <a:t>5- التحليل وتحديد الانحرافات، </a:t>
            </a:r>
            <a:r>
              <a:rPr lang="ar-SA" sz="3400" dirty="0">
                <a:solidFill>
                  <a:schemeClr val="tx1"/>
                </a:solidFill>
                <a:cs typeface="+mj-cs"/>
              </a:rPr>
              <a:t>اختيار </a:t>
            </a:r>
            <a:r>
              <a:rPr lang="ar-SA" sz="3400" dirty="0" smtClean="0">
                <a:solidFill>
                  <a:schemeClr val="tx1"/>
                </a:solidFill>
                <a:cs typeface="+mj-cs"/>
              </a:rPr>
              <a:t>العينات، </a:t>
            </a:r>
            <a:r>
              <a:rPr lang="ar-SA" sz="3400" dirty="0">
                <a:solidFill>
                  <a:schemeClr val="tx1"/>
                </a:solidFill>
                <a:cs typeface="+mj-cs"/>
              </a:rPr>
              <a:t>قياس </a:t>
            </a:r>
            <a:r>
              <a:rPr lang="ar-SA" sz="3400" dirty="0" smtClean="0">
                <a:solidFill>
                  <a:schemeClr val="tx1"/>
                </a:solidFill>
                <a:cs typeface="+mj-cs"/>
              </a:rPr>
              <a:t>المادية، </a:t>
            </a:r>
            <a:r>
              <a:rPr lang="ar-SA" sz="3400" dirty="0">
                <a:solidFill>
                  <a:schemeClr val="tx1"/>
                </a:solidFill>
                <a:cs typeface="+mj-cs"/>
              </a:rPr>
              <a:t>تقييم المخاطر، قراءة نموذج السندات </a:t>
            </a:r>
            <a:r>
              <a:rPr lang="ar-SA" sz="3400" dirty="0" smtClean="0">
                <a:solidFill>
                  <a:schemeClr val="tx1"/>
                </a:solidFill>
                <a:cs typeface="+mj-cs"/>
              </a:rPr>
              <a:t>ودراستها، </a:t>
            </a:r>
            <a:r>
              <a:rPr lang="ar-SA" sz="3400" dirty="0">
                <a:solidFill>
                  <a:schemeClr val="tx1"/>
                </a:solidFill>
                <a:cs typeface="+mj-cs"/>
              </a:rPr>
              <a:t>مقارنة </a:t>
            </a:r>
            <a:r>
              <a:rPr lang="ar-SA" sz="3400" dirty="0" smtClean="0">
                <a:solidFill>
                  <a:schemeClr val="tx1"/>
                </a:solidFill>
                <a:cs typeface="+mj-cs"/>
              </a:rPr>
              <a:t>الوثائق مع السجلات، </a:t>
            </a:r>
            <a:r>
              <a:rPr lang="ar-SA" sz="3400" dirty="0">
                <a:solidFill>
                  <a:schemeClr val="tx1"/>
                </a:solidFill>
                <a:cs typeface="+mj-cs"/>
              </a:rPr>
              <a:t>الربط بين السندات مثل الفاتورة وسند </a:t>
            </a:r>
            <a:r>
              <a:rPr lang="ar-SA" sz="3400" dirty="0" smtClean="0">
                <a:solidFill>
                  <a:schemeClr val="tx1"/>
                </a:solidFill>
                <a:cs typeface="+mj-cs"/>
              </a:rPr>
              <a:t>القبض، </a:t>
            </a:r>
            <a:r>
              <a:rPr lang="ar-SA" sz="3400" dirty="0">
                <a:solidFill>
                  <a:schemeClr val="tx1"/>
                </a:solidFill>
                <a:cs typeface="+mj-cs"/>
              </a:rPr>
              <a:t>التأكد من صحة المستند </a:t>
            </a:r>
            <a:r>
              <a:rPr lang="ar-SA" sz="3400" dirty="0" smtClean="0">
                <a:solidFill>
                  <a:schemeClr val="tx1"/>
                </a:solidFill>
                <a:cs typeface="+mj-cs"/>
              </a:rPr>
              <a:t>من خلال قراءة الخطوط اليدوية والأختام على سبيل المثال،</a:t>
            </a:r>
            <a:r>
              <a:rPr lang="ar-JO" sz="3400" dirty="0" smtClean="0">
                <a:solidFill>
                  <a:schemeClr val="tx1"/>
                </a:solidFill>
                <a:cs typeface="+mj-cs"/>
              </a:rPr>
              <a:t> </a:t>
            </a:r>
            <a:r>
              <a:rPr lang="ar-SA" sz="3400" dirty="0" smtClean="0">
                <a:solidFill>
                  <a:schemeClr val="tx1"/>
                </a:solidFill>
                <a:cs typeface="+mj-cs"/>
              </a:rPr>
              <a:t>واستخراج </a:t>
            </a:r>
            <a:r>
              <a:rPr lang="ar-SA" sz="3400" dirty="0">
                <a:solidFill>
                  <a:schemeClr val="tx1"/>
                </a:solidFill>
                <a:cs typeface="+mj-cs"/>
              </a:rPr>
              <a:t>التقارير بما يشمل اي ملاحظات أو تحفظات </a:t>
            </a:r>
            <a:r>
              <a:rPr lang="ar-SA" sz="3400" dirty="0" smtClean="0">
                <a:solidFill>
                  <a:schemeClr val="tx1"/>
                </a:solidFill>
                <a:cs typeface="+mj-cs"/>
              </a:rPr>
              <a:t>بناء </a:t>
            </a:r>
            <a:r>
              <a:rPr lang="ar-SA" sz="3400" dirty="0">
                <a:solidFill>
                  <a:schemeClr val="tx1"/>
                </a:solidFill>
                <a:cs typeface="+mj-cs"/>
              </a:rPr>
              <a:t>على دراسة المستندات </a:t>
            </a:r>
            <a:r>
              <a:rPr lang="ar-SA" sz="3400" dirty="0" smtClean="0">
                <a:solidFill>
                  <a:schemeClr val="tx1"/>
                </a:solidFill>
                <a:cs typeface="+mj-cs"/>
              </a:rPr>
              <a:t>الالكترونية</a:t>
            </a:r>
            <a:r>
              <a:rPr lang="ar-JO" sz="3400" dirty="0" smtClean="0">
                <a:solidFill>
                  <a:schemeClr val="tx1"/>
                </a:solidFill>
                <a:cs typeface="+mj-cs"/>
              </a:rPr>
              <a:t>.</a:t>
            </a:r>
            <a:endParaRPr lang="ar-SA" sz="3400" dirty="0">
              <a:solidFill>
                <a:schemeClr val="tx1"/>
              </a:solidFill>
              <a:cs typeface="+mj-cs"/>
            </a:endParaRPr>
          </a:p>
        </p:txBody>
      </p:sp>
      <p:sp>
        <p:nvSpPr>
          <p:cNvPr id="5" name="Slide Number Placeholder 4"/>
          <p:cNvSpPr>
            <a:spLocks noGrp="1"/>
          </p:cNvSpPr>
          <p:nvPr>
            <p:ph type="sldNum" sz="quarter" idx="12"/>
          </p:nvPr>
        </p:nvSpPr>
        <p:spPr/>
        <p:txBody>
          <a:bodyPr/>
          <a:lstStyle/>
          <a:p>
            <a:fld id="{7E88624B-E61F-4E6D-A99B-05CFC8B3F102}" type="slidenum">
              <a:rPr lang="en-US" smtClean="0"/>
              <a:pPr/>
              <a:t>20</a:t>
            </a:fld>
            <a:endParaRPr lang="en-US"/>
          </a:p>
        </p:txBody>
      </p:sp>
      <p:pic>
        <p:nvPicPr>
          <p:cNvPr id="4" name="Picture 3" descr="\\backup-srv\ASCA\SamahHorani\IASCA Conference\IASCA Con. Nov 2018\Conference Tools\Speakers Bio\Speakers\Mr. Jamal Milhim\IFAC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716" y="155568"/>
            <a:ext cx="1090863" cy="930442"/>
          </a:xfrm>
          <a:prstGeom prst="rect">
            <a:avLst/>
          </a:prstGeom>
          <a:noFill/>
          <a:ln>
            <a:noFill/>
          </a:ln>
        </p:spPr>
      </p:pic>
    </p:spTree>
    <p:extLst>
      <p:ext uri="{BB962C8B-B14F-4D97-AF65-F5344CB8AC3E}">
        <p14:creationId xmlns:p14="http://schemas.microsoft.com/office/powerpoint/2010/main" val="524327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3853"/>
            <a:ext cx="10515600" cy="515031"/>
          </a:xfrm>
        </p:spPr>
        <p:txBody>
          <a:bodyPr>
            <a:noAutofit/>
          </a:bodyPr>
          <a:lstStyle/>
          <a:p>
            <a:pPr algn="r"/>
            <a:r>
              <a:rPr lang="en-US" sz="3500" b="1" dirty="0" smtClean="0"/>
              <a:t> block-chain </a:t>
            </a:r>
            <a:r>
              <a:rPr lang="ar-SA" sz="3500" b="1" dirty="0" smtClean="0"/>
              <a:t>ثالثا : الكتل المتسلسلة:</a:t>
            </a:r>
            <a:endParaRPr lang="en-US" sz="3500" b="1" dirty="0"/>
          </a:p>
        </p:txBody>
      </p:sp>
      <p:sp>
        <p:nvSpPr>
          <p:cNvPr id="3" name="Content Placeholder 2"/>
          <p:cNvSpPr>
            <a:spLocks noGrp="1"/>
          </p:cNvSpPr>
          <p:nvPr>
            <p:ph idx="1"/>
          </p:nvPr>
        </p:nvSpPr>
        <p:spPr>
          <a:xfrm>
            <a:off x="0" y="1380931"/>
            <a:ext cx="12192000" cy="3638939"/>
          </a:xfrm>
        </p:spPr>
        <p:txBody>
          <a:bodyPr>
            <a:noAutofit/>
          </a:bodyPr>
          <a:lstStyle/>
          <a:p>
            <a:pPr algn="just" rtl="1"/>
            <a:r>
              <a:rPr lang="ar-SA" sz="3500" dirty="0" smtClean="0">
                <a:cs typeface="+mj-cs"/>
              </a:rPr>
              <a:t>تتضمن هذه التكنولوجيا مجموعة قواعد بيانات منفصلة تسمح للمستخدمين بإجراء المعاملات المالية من أي مكان في العالم موصول مع مجموعة هذه الكتل وبالتالي أصبح مستخدمو هذه البيانات عند عمل أي معاملة فإنهم يقومون بالتسجيل على البيانات المالية للشركات وتستخدم هذه التكنولوجيا على سبيل المثال في نظم المدفوعات المالية والرقمية.</a:t>
            </a:r>
            <a:endParaRPr lang="ar-JO" sz="3500" dirty="0" smtClean="0">
              <a:cs typeface="+mj-cs"/>
            </a:endParaRPr>
          </a:p>
          <a:p>
            <a:pPr marL="0" indent="0" algn="just" rtl="1">
              <a:buNone/>
            </a:pPr>
            <a:endParaRPr lang="ar-SA" sz="1200" dirty="0" smtClean="0">
              <a:cs typeface="+mj-cs"/>
            </a:endParaRPr>
          </a:p>
          <a:p>
            <a:pPr algn="just" rtl="1"/>
            <a:r>
              <a:rPr lang="ar-SA" sz="3500" dirty="0">
                <a:cs typeface="+mj-cs"/>
              </a:rPr>
              <a:t>من أمثلة التطبيقات الحالية على هذه التكنولوجيا هو نظام العملة الالكترونية </a:t>
            </a:r>
            <a:r>
              <a:rPr lang="en-US" sz="3500" dirty="0" err="1">
                <a:cs typeface="+mj-cs"/>
              </a:rPr>
              <a:t>Bitcoin</a:t>
            </a:r>
            <a:r>
              <a:rPr lang="en-US" sz="3500" dirty="0">
                <a:cs typeface="+mj-cs"/>
              </a:rPr>
              <a:t>.</a:t>
            </a:r>
          </a:p>
          <a:p>
            <a:pPr marL="0" indent="0" algn="just" rtl="1">
              <a:buNone/>
            </a:pPr>
            <a:r>
              <a:rPr lang="ar-SA" sz="3500" dirty="0" smtClean="0">
                <a:cs typeface="+mj-cs"/>
              </a:rPr>
              <a:t> </a:t>
            </a:r>
            <a:endParaRPr lang="en-US" sz="3500" dirty="0">
              <a:cs typeface="+mj-cs"/>
            </a:endParaRPr>
          </a:p>
        </p:txBody>
      </p:sp>
      <p:sp>
        <p:nvSpPr>
          <p:cNvPr id="5" name="Slide Number Placeholder 4"/>
          <p:cNvSpPr>
            <a:spLocks noGrp="1"/>
          </p:cNvSpPr>
          <p:nvPr>
            <p:ph type="sldNum" sz="quarter" idx="12"/>
          </p:nvPr>
        </p:nvSpPr>
        <p:spPr/>
        <p:txBody>
          <a:bodyPr/>
          <a:lstStyle/>
          <a:p>
            <a:fld id="{7E88624B-E61F-4E6D-A99B-05CFC8B3F102}" type="slidenum">
              <a:rPr lang="en-US" smtClean="0"/>
              <a:pPr/>
              <a:t>21</a:t>
            </a:fld>
            <a:endParaRPr lang="en-US"/>
          </a:p>
        </p:txBody>
      </p:sp>
      <p:pic>
        <p:nvPicPr>
          <p:cNvPr id="4" name="Picture 3" descr="\\backup-srv\ASCA\SamahHorani\IASCA Conference\IASCA Con. Nov 2018\Conference Tools\Speakers Bio\Speakers\Mr. Jamal Milhim\IFAC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716" y="155568"/>
            <a:ext cx="1090863" cy="930442"/>
          </a:xfrm>
          <a:prstGeom prst="rect">
            <a:avLst/>
          </a:prstGeom>
          <a:noFill/>
          <a:ln>
            <a:noFill/>
          </a:ln>
        </p:spPr>
      </p:pic>
    </p:spTree>
    <p:extLst>
      <p:ext uri="{BB962C8B-B14F-4D97-AF65-F5344CB8AC3E}">
        <p14:creationId xmlns:p14="http://schemas.microsoft.com/office/powerpoint/2010/main" val="306811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27803"/>
            <a:ext cx="10515600" cy="605259"/>
          </a:xfrm>
        </p:spPr>
        <p:txBody>
          <a:bodyPr>
            <a:normAutofit fontScale="90000"/>
          </a:bodyPr>
          <a:lstStyle/>
          <a:p>
            <a:pPr algn="r" rtl="1"/>
            <a:r>
              <a:rPr lang="ar-SA" b="1" dirty="0" smtClean="0"/>
              <a:t>مثال محتمل  في التطبيق  بالتدقيق</a:t>
            </a:r>
            <a:r>
              <a:rPr lang="ar-SA" b="1" dirty="0"/>
              <a:t>:</a:t>
            </a:r>
            <a:endParaRPr lang="en-US" b="1" dirty="0"/>
          </a:p>
        </p:txBody>
      </p:sp>
      <p:sp>
        <p:nvSpPr>
          <p:cNvPr id="3" name="Content Placeholder 2"/>
          <p:cNvSpPr>
            <a:spLocks noGrp="1"/>
          </p:cNvSpPr>
          <p:nvPr>
            <p:ph idx="1"/>
          </p:nvPr>
        </p:nvSpPr>
        <p:spPr>
          <a:xfrm>
            <a:off x="0" y="1492899"/>
            <a:ext cx="12192000" cy="3993502"/>
          </a:xfrm>
        </p:spPr>
        <p:txBody>
          <a:bodyPr>
            <a:normAutofit lnSpcReduction="10000"/>
          </a:bodyPr>
          <a:lstStyle/>
          <a:p>
            <a:pPr algn="just" rtl="1"/>
            <a:r>
              <a:rPr lang="ar-SA" sz="3600" dirty="0" smtClean="0">
                <a:cs typeface="+mj-cs"/>
              </a:rPr>
              <a:t>تتطلب هذه التكنولوجيا تطبيق برامج رديفة للتركيز على دراسة صحة العقود المبرمة مع الزبائن في أنحاء العالم أكثر من التركيز على  تدقيق الصفقات في نهاية السنة، بمعنى أنه:</a:t>
            </a:r>
            <a:endParaRPr lang="ar-JO" sz="3600" dirty="0" smtClean="0">
              <a:cs typeface="+mj-cs"/>
            </a:endParaRPr>
          </a:p>
          <a:p>
            <a:pPr marL="0" indent="0" algn="just" rtl="1">
              <a:buNone/>
            </a:pPr>
            <a:endParaRPr lang="ar-SA" sz="2400" dirty="0" smtClean="0">
              <a:cs typeface="+mj-cs"/>
            </a:endParaRPr>
          </a:p>
          <a:p>
            <a:pPr marL="0" indent="0" algn="just" rtl="1">
              <a:buNone/>
            </a:pPr>
            <a:r>
              <a:rPr lang="ar-SA" sz="3600" dirty="0" smtClean="0">
                <a:cs typeface="+mj-cs"/>
              </a:rPr>
              <a:t>ينبغى أن توفر الحلول التكنولوجية نظام تدقيق قادر على توكيد صحة الصفقات التي تحدث بشكل مستمر على مدار السنة من حيث قراءة صيغة العقود الالكترونية المبرمة والتأكد من حدوثها وتسجيلها في الوقت المناسب وبالطريقة العادلة لعرض البيانات المالية.</a:t>
            </a:r>
          </a:p>
        </p:txBody>
      </p:sp>
      <p:sp>
        <p:nvSpPr>
          <p:cNvPr id="5" name="Slide Number Placeholder 4"/>
          <p:cNvSpPr>
            <a:spLocks noGrp="1"/>
          </p:cNvSpPr>
          <p:nvPr>
            <p:ph type="sldNum" sz="quarter" idx="12"/>
          </p:nvPr>
        </p:nvSpPr>
        <p:spPr/>
        <p:txBody>
          <a:bodyPr/>
          <a:lstStyle/>
          <a:p>
            <a:fld id="{7E88624B-E61F-4E6D-A99B-05CFC8B3F102}" type="slidenum">
              <a:rPr lang="en-US" smtClean="0"/>
              <a:pPr/>
              <a:t>22</a:t>
            </a:fld>
            <a:endParaRPr lang="en-US"/>
          </a:p>
        </p:txBody>
      </p:sp>
      <p:pic>
        <p:nvPicPr>
          <p:cNvPr id="4" name="Picture 3" descr="\\backup-srv\ASCA\SamahHorani\IASCA Conference\IASCA Con. Nov 2018\Conference Tools\Speakers Bio\Speakers\Mr. Jamal Milhim\IFAC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716" y="155568"/>
            <a:ext cx="1090863" cy="930442"/>
          </a:xfrm>
          <a:prstGeom prst="rect">
            <a:avLst/>
          </a:prstGeom>
          <a:noFill/>
          <a:ln>
            <a:noFill/>
          </a:ln>
        </p:spPr>
      </p:pic>
    </p:spTree>
    <p:extLst>
      <p:ext uri="{BB962C8B-B14F-4D97-AF65-F5344CB8AC3E}">
        <p14:creationId xmlns:p14="http://schemas.microsoft.com/office/powerpoint/2010/main" val="2499984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6" name="Footer Placeholder 5"/>
          <p:cNvSpPr>
            <a:spLocks noGrp="1"/>
          </p:cNvSpPr>
          <p:nvPr>
            <p:ph type="ftr" sz="quarter" idx="11"/>
          </p:nvPr>
        </p:nvSpPr>
        <p:spPr>
          <a:xfrm>
            <a:off x="4038600" y="5181600"/>
            <a:ext cx="5080000" cy="1539875"/>
          </a:xfrm>
        </p:spPr>
        <p:txBody>
          <a:bodyPr/>
          <a:lstStyle/>
          <a:p>
            <a:r>
              <a:rPr lang="en-US" dirty="0" smtClean="0"/>
              <a:t>ACCA </a:t>
            </a:r>
            <a:r>
              <a:rPr lang="en-US" dirty="0" err="1" smtClean="0"/>
              <a:t>mag</a:t>
            </a:r>
            <a:r>
              <a:rPr lang="en-US" dirty="0" smtClean="0"/>
              <a:t> 17 2018</a:t>
            </a:r>
            <a:endParaRPr lang="en-US" dirty="0"/>
          </a:p>
        </p:txBody>
      </p:sp>
      <p:sp>
        <p:nvSpPr>
          <p:cNvPr id="4" name="Slide Number Placeholder 3"/>
          <p:cNvSpPr>
            <a:spLocks noGrp="1"/>
          </p:cNvSpPr>
          <p:nvPr>
            <p:ph type="sldNum" sz="quarter" idx="12"/>
          </p:nvPr>
        </p:nvSpPr>
        <p:spPr/>
        <p:txBody>
          <a:bodyPr/>
          <a:lstStyle/>
          <a:p>
            <a:fld id="{7E88624B-E61F-4E6D-A99B-05CFC8B3F102}" type="slidenum">
              <a:rPr lang="en-US" smtClean="0"/>
              <a:pPr/>
              <a:t>23</a:t>
            </a:fld>
            <a:endParaRPr lang="en-US"/>
          </a:p>
        </p:txBody>
      </p:sp>
      <p:pic>
        <p:nvPicPr>
          <p:cNvPr id="3074" name="Picture 2" descr="C:\Users\t\Desktop\BAhrain nov 2018\IMG_4959.JPG"/>
          <p:cNvPicPr>
            <a:picLocks noChangeAspect="1" noChangeArrowheads="1"/>
          </p:cNvPicPr>
          <p:nvPr/>
        </p:nvPicPr>
        <p:blipFill>
          <a:blip r:embed="rId2" cstate="print"/>
          <a:srcRect/>
          <a:stretch>
            <a:fillRect/>
          </a:stretch>
        </p:blipFill>
        <p:spPr bwMode="auto">
          <a:xfrm>
            <a:off x="685800" y="0"/>
            <a:ext cx="9423400" cy="5537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432" y="365126"/>
            <a:ext cx="11389567" cy="829192"/>
          </a:xfrm>
        </p:spPr>
        <p:txBody>
          <a:bodyPr>
            <a:normAutofit fontScale="90000"/>
          </a:bodyPr>
          <a:lstStyle/>
          <a:p>
            <a:pPr algn="r"/>
            <a:r>
              <a:rPr lang="ar-SA" sz="3600" b="1" dirty="0" smtClean="0"/>
              <a:t>مثال (1): تطبيق </a:t>
            </a:r>
            <a:r>
              <a:rPr lang="ar-SA" sz="3600" b="1" dirty="0"/>
              <a:t>أنظمة التدقيق الالكترونية على دراسة أقساط التأمين في شركات </a:t>
            </a:r>
            <a:r>
              <a:rPr lang="ar-SA" sz="3600" b="1" dirty="0" smtClean="0"/>
              <a:t>التأمين.</a:t>
            </a:r>
            <a:endParaRPr lang="en-US" sz="3600" b="1" dirty="0"/>
          </a:p>
        </p:txBody>
      </p:sp>
      <p:sp>
        <p:nvSpPr>
          <p:cNvPr id="6" name="Slide Number Placeholder 5"/>
          <p:cNvSpPr>
            <a:spLocks noGrp="1"/>
          </p:cNvSpPr>
          <p:nvPr>
            <p:ph type="sldNum" sz="quarter" idx="12"/>
          </p:nvPr>
        </p:nvSpPr>
        <p:spPr/>
        <p:txBody>
          <a:bodyPr/>
          <a:lstStyle/>
          <a:p>
            <a:fld id="{7E88624B-E61F-4E6D-A99B-05CFC8B3F102}" type="slidenum">
              <a:rPr lang="en-US" smtClean="0"/>
              <a:pPr/>
              <a:t>24</a:t>
            </a:fld>
            <a:endParaRPr lang="en-US"/>
          </a:p>
        </p:txBody>
      </p:sp>
      <p:graphicFrame>
        <p:nvGraphicFramePr>
          <p:cNvPr id="3" name="Diagram 2"/>
          <p:cNvGraphicFramePr/>
          <p:nvPr>
            <p:extLst>
              <p:ext uri="{D42A27DB-BD31-4B8C-83A1-F6EECF244321}">
                <p14:modId xmlns:p14="http://schemas.microsoft.com/office/powerpoint/2010/main" val="2287533456"/>
              </p:ext>
            </p:extLst>
          </p:nvPr>
        </p:nvGraphicFramePr>
        <p:xfrm>
          <a:off x="802433" y="1194318"/>
          <a:ext cx="10551367" cy="516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backup-srv\ASCA\SamahHorani\IASCA Conference\IASCA Con. Nov 2018\Conference Tools\Speakers Bio\Speakers\Mr. Jamal Milhim\IFAC Logo.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716" y="155568"/>
            <a:ext cx="1090863" cy="930442"/>
          </a:xfrm>
          <a:prstGeom prst="rect">
            <a:avLst/>
          </a:prstGeom>
          <a:noFill/>
          <a:ln>
            <a:noFill/>
          </a:ln>
        </p:spPr>
      </p:pic>
    </p:spTree>
    <p:extLst>
      <p:ext uri="{BB962C8B-B14F-4D97-AF65-F5344CB8AC3E}">
        <p14:creationId xmlns:p14="http://schemas.microsoft.com/office/powerpoint/2010/main" val="4235628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211" y="365126"/>
            <a:ext cx="10587788" cy="1223042"/>
          </a:xfrm>
        </p:spPr>
        <p:txBody>
          <a:bodyPr>
            <a:normAutofit/>
          </a:bodyPr>
          <a:lstStyle/>
          <a:p>
            <a:pPr algn="r"/>
            <a:r>
              <a:rPr lang="ar-SA" sz="3200" b="1" dirty="0"/>
              <a:t>مثال (2): تطبيق أنظمة التدقيق الالكترونية على دراسة القيمة العادلة لأسهم للمتاجرة مدرجة في السوق المالي.</a:t>
            </a:r>
            <a:endParaRPr lang="en-US" sz="32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91278855"/>
              </p:ext>
            </p:extLst>
          </p:nvPr>
        </p:nvGraphicFramePr>
        <p:xfrm>
          <a:off x="539620" y="128444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7E88624B-E61F-4E6D-A99B-05CFC8B3F102}" type="slidenum">
              <a:rPr lang="en-US" smtClean="0"/>
              <a:pPr/>
              <a:t>25</a:t>
            </a:fld>
            <a:endParaRPr lang="en-US"/>
          </a:p>
        </p:txBody>
      </p:sp>
      <p:pic>
        <p:nvPicPr>
          <p:cNvPr id="4" name="Picture 3" descr="\\backup-srv\ASCA\SamahHorani\IASCA Conference\IASCA Con. Nov 2018\Conference Tools\Speakers Bio\Speakers\Mr. Jamal Milhim\IFAC Logo.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716" y="155568"/>
            <a:ext cx="1090863" cy="930442"/>
          </a:xfrm>
          <a:prstGeom prst="rect">
            <a:avLst/>
          </a:prstGeom>
          <a:noFill/>
          <a:ln>
            <a:noFill/>
          </a:ln>
        </p:spPr>
      </p:pic>
    </p:spTree>
    <p:extLst>
      <p:ext uri="{BB962C8B-B14F-4D97-AF65-F5344CB8AC3E}">
        <p14:creationId xmlns:p14="http://schemas.microsoft.com/office/powerpoint/2010/main" val="13431116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788" y="451434"/>
            <a:ext cx="10321212" cy="541176"/>
          </a:xfrm>
        </p:spPr>
        <p:txBody>
          <a:bodyPr>
            <a:normAutofit fontScale="90000"/>
          </a:bodyPr>
          <a:lstStyle/>
          <a:p>
            <a:pPr algn="r" rtl="1"/>
            <a:r>
              <a:rPr lang="ar-SA" b="1" dirty="0" smtClean="0"/>
              <a:t>الاستنتاج:</a:t>
            </a:r>
            <a:endParaRPr lang="en-US" b="1" dirty="0"/>
          </a:p>
        </p:txBody>
      </p:sp>
      <p:sp>
        <p:nvSpPr>
          <p:cNvPr id="3" name="Content Placeholder 2"/>
          <p:cNvSpPr>
            <a:spLocks noGrp="1"/>
          </p:cNvSpPr>
          <p:nvPr>
            <p:ph idx="1"/>
          </p:nvPr>
        </p:nvSpPr>
        <p:spPr>
          <a:xfrm>
            <a:off x="1" y="1156995"/>
            <a:ext cx="12192000" cy="4590661"/>
          </a:xfrm>
        </p:spPr>
        <p:txBody>
          <a:bodyPr>
            <a:normAutofit/>
          </a:bodyPr>
          <a:lstStyle/>
          <a:p>
            <a:pPr marL="457200" indent="-457200" algn="just" rtl="1">
              <a:buFont typeface="+mj-lt"/>
              <a:buAutoNum type="arabicPeriod"/>
            </a:pPr>
            <a:r>
              <a:rPr lang="ar-JO" sz="3600" dirty="0" smtClean="0">
                <a:cs typeface="+mj-cs"/>
              </a:rPr>
              <a:t>سيحتاج </a:t>
            </a:r>
            <a:r>
              <a:rPr lang="ar-JO" sz="3600" dirty="0">
                <a:cs typeface="+mj-cs"/>
              </a:rPr>
              <a:t>المدققون إلى التحقق من التصميم </a:t>
            </a:r>
            <a:r>
              <a:rPr lang="ar-JO" sz="3600" dirty="0" smtClean="0">
                <a:cs typeface="+mj-cs"/>
              </a:rPr>
              <a:t>و</a:t>
            </a:r>
            <a:r>
              <a:rPr lang="ar-SA" sz="3600" dirty="0" smtClean="0">
                <a:cs typeface="+mj-cs"/>
              </a:rPr>
              <a:t>التطبيق ل</a:t>
            </a:r>
            <a:r>
              <a:rPr lang="ar-JO" sz="3600" dirty="0" smtClean="0">
                <a:cs typeface="+mj-cs"/>
              </a:rPr>
              <a:t>لضوابط </a:t>
            </a:r>
            <a:r>
              <a:rPr lang="ar-JO" sz="3600" dirty="0">
                <a:cs typeface="+mj-cs"/>
              </a:rPr>
              <a:t>حول المنصات التي </a:t>
            </a:r>
            <a:r>
              <a:rPr lang="ar-SA" sz="3600" dirty="0" smtClean="0">
                <a:cs typeface="+mj-cs"/>
              </a:rPr>
              <a:t>تدعم البرامج </a:t>
            </a:r>
            <a:r>
              <a:rPr lang="ar-JO" sz="3600" dirty="0" smtClean="0">
                <a:cs typeface="+mj-cs"/>
              </a:rPr>
              <a:t>الجديد</a:t>
            </a:r>
            <a:r>
              <a:rPr lang="ar-SA" sz="3600" dirty="0" smtClean="0">
                <a:cs typeface="+mj-cs"/>
              </a:rPr>
              <a:t>ة </a:t>
            </a:r>
          </a:p>
          <a:p>
            <a:pPr marL="457200" indent="-457200" algn="just" rtl="1">
              <a:buFont typeface="+mj-lt"/>
              <a:buAutoNum type="arabicPeriod"/>
            </a:pPr>
            <a:r>
              <a:rPr lang="ar-JO" sz="3600" dirty="0" smtClean="0">
                <a:cs typeface="+mj-cs"/>
              </a:rPr>
              <a:t>التغيير </a:t>
            </a:r>
            <a:r>
              <a:rPr lang="ar-SA" sz="3600" dirty="0" smtClean="0">
                <a:cs typeface="+mj-cs"/>
              </a:rPr>
              <a:t>ال</a:t>
            </a:r>
            <a:r>
              <a:rPr lang="ar-JO" sz="3600" dirty="0" smtClean="0">
                <a:cs typeface="+mj-cs"/>
              </a:rPr>
              <a:t>قادم</a:t>
            </a:r>
            <a:r>
              <a:rPr lang="ar-SA" sz="3600" dirty="0" smtClean="0">
                <a:cs typeface="+mj-cs"/>
              </a:rPr>
              <a:t> </a:t>
            </a:r>
            <a:r>
              <a:rPr lang="ar-JO" sz="3600" dirty="0" smtClean="0">
                <a:cs typeface="+mj-cs"/>
              </a:rPr>
              <a:t>يوفر </a:t>
            </a:r>
            <a:r>
              <a:rPr lang="ar-JO" sz="3600" dirty="0">
                <a:cs typeface="+mj-cs"/>
              </a:rPr>
              <a:t>فرصة كبيرة للمهنة لتكون أكثر صلة وثقة من أي وقت مضى</a:t>
            </a:r>
            <a:r>
              <a:rPr lang="ar-JO" sz="3600" dirty="0" smtClean="0">
                <a:cs typeface="+mj-cs"/>
              </a:rPr>
              <a:t>.</a:t>
            </a:r>
            <a:endParaRPr lang="ar-SA" sz="3600" dirty="0">
              <a:cs typeface="+mj-cs"/>
            </a:endParaRPr>
          </a:p>
          <a:p>
            <a:pPr marL="457200" indent="-457200" algn="just" rtl="1">
              <a:buFont typeface="+mj-lt"/>
              <a:buAutoNum type="arabicPeriod"/>
            </a:pPr>
            <a:r>
              <a:rPr lang="ar-JO" sz="3600" dirty="0" smtClean="0">
                <a:cs typeface="+mj-cs"/>
              </a:rPr>
              <a:t>ستحتاج </a:t>
            </a:r>
            <a:r>
              <a:rPr lang="ar-JO" sz="3600" dirty="0">
                <a:cs typeface="+mj-cs"/>
              </a:rPr>
              <a:t>هذه المهنة إلى أشخاص لديهم مهارات </a:t>
            </a:r>
            <a:r>
              <a:rPr lang="ar-JO" sz="3600" dirty="0" smtClean="0">
                <a:cs typeface="+mj-cs"/>
              </a:rPr>
              <a:t>محاسبية، </a:t>
            </a:r>
            <a:r>
              <a:rPr lang="ar-SA" sz="3600" dirty="0" smtClean="0">
                <a:cs typeface="+mj-cs"/>
              </a:rPr>
              <a:t>وتحليلية، وفهم للتكنلوجيا في نفس الوقت.</a:t>
            </a:r>
            <a:endParaRPr lang="ar-SA" sz="3600" dirty="0">
              <a:cs typeface="+mj-cs"/>
            </a:endParaRPr>
          </a:p>
          <a:p>
            <a:pPr marL="457200" indent="-457200" algn="just" rtl="1">
              <a:buFont typeface="+mj-lt"/>
              <a:buAutoNum type="arabicPeriod"/>
            </a:pPr>
            <a:r>
              <a:rPr lang="ar-SA" sz="3600" dirty="0" smtClean="0">
                <a:cs typeface="+mj-cs"/>
              </a:rPr>
              <a:t> </a:t>
            </a:r>
            <a:r>
              <a:rPr lang="ar-JO" sz="3600" dirty="0">
                <a:cs typeface="+mj-cs"/>
              </a:rPr>
              <a:t>ستكون عمليات التدقيق المستقبلية ذات جودة أعلى بفضل</a:t>
            </a:r>
            <a:r>
              <a:rPr lang="ar-SA" sz="3600" dirty="0">
                <a:cs typeface="+mj-cs"/>
              </a:rPr>
              <a:t> مزيج</a:t>
            </a:r>
            <a:r>
              <a:rPr lang="ar-JO" sz="3600" dirty="0">
                <a:cs typeface="+mj-cs"/>
              </a:rPr>
              <a:t> التكنولوجيا </a:t>
            </a:r>
            <a:r>
              <a:rPr lang="ar-SA" sz="3600" dirty="0">
                <a:cs typeface="+mj-cs"/>
              </a:rPr>
              <a:t>ودورها المتواصل في </a:t>
            </a:r>
            <a:r>
              <a:rPr lang="ar-JO" sz="3600" dirty="0">
                <a:cs typeface="+mj-cs"/>
              </a:rPr>
              <a:t>تفسير البيانات الضخمة والتق</a:t>
            </a:r>
            <a:r>
              <a:rPr lang="ar-SA" sz="3600" dirty="0">
                <a:cs typeface="+mj-cs"/>
              </a:rPr>
              <a:t>ا</a:t>
            </a:r>
            <a:r>
              <a:rPr lang="ar-JO" sz="3600" dirty="0">
                <a:cs typeface="+mj-cs"/>
              </a:rPr>
              <a:t>رير والتفاعل مع البشر</a:t>
            </a:r>
            <a:r>
              <a:rPr lang="ar-SA" sz="3600" dirty="0" smtClean="0">
                <a:cs typeface="+mj-cs"/>
              </a:rPr>
              <a:t>.</a:t>
            </a:r>
            <a:endParaRPr lang="ar-JO" sz="3600" dirty="0">
              <a:cs typeface="+mj-cs"/>
            </a:endParaRPr>
          </a:p>
        </p:txBody>
      </p:sp>
      <p:sp>
        <p:nvSpPr>
          <p:cNvPr id="5" name="Slide Number Placeholder 4"/>
          <p:cNvSpPr>
            <a:spLocks noGrp="1"/>
          </p:cNvSpPr>
          <p:nvPr>
            <p:ph type="sldNum" sz="quarter" idx="12"/>
          </p:nvPr>
        </p:nvSpPr>
        <p:spPr/>
        <p:txBody>
          <a:bodyPr/>
          <a:lstStyle/>
          <a:p>
            <a:fld id="{7E88624B-E61F-4E6D-A99B-05CFC8B3F102}" type="slidenum">
              <a:rPr lang="en-US" smtClean="0"/>
              <a:pPr/>
              <a:t>26</a:t>
            </a:fld>
            <a:endParaRPr lang="en-US"/>
          </a:p>
        </p:txBody>
      </p:sp>
      <p:pic>
        <p:nvPicPr>
          <p:cNvPr id="4" name="Picture 3" descr="\\backup-srv\ASCA\SamahHorani\IASCA Conference\IASCA Con. Nov 2018\Conference Tools\Speakers Bio\Speakers\Mr. Jamal Milhim\IFAC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716" y="155568"/>
            <a:ext cx="1090863" cy="930442"/>
          </a:xfrm>
          <a:prstGeom prst="rect">
            <a:avLst/>
          </a:prstGeom>
          <a:noFill/>
          <a:ln>
            <a:noFill/>
          </a:ln>
        </p:spPr>
      </p:pic>
    </p:spTree>
    <p:extLst>
      <p:ext uri="{BB962C8B-B14F-4D97-AF65-F5344CB8AC3E}">
        <p14:creationId xmlns:p14="http://schemas.microsoft.com/office/powerpoint/2010/main" val="4658397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التحديات</a:t>
            </a:r>
            <a:endParaRPr lang="en-US" dirty="0"/>
          </a:p>
        </p:txBody>
      </p:sp>
      <p:sp>
        <p:nvSpPr>
          <p:cNvPr id="3" name="Content Placeholder 2"/>
          <p:cNvSpPr>
            <a:spLocks noGrp="1"/>
          </p:cNvSpPr>
          <p:nvPr>
            <p:ph idx="1"/>
          </p:nvPr>
        </p:nvSpPr>
        <p:spPr>
          <a:xfrm>
            <a:off x="838200" y="1428750"/>
            <a:ext cx="10515600" cy="4748213"/>
          </a:xfrm>
        </p:spPr>
        <p:txBody>
          <a:bodyPr/>
          <a:lstStyle/>
          <a:p>
            <a:pPr algn="r" rtl="1"/>
            <a:r>
              <a:rPr lang="ar-SA" dirty="0" smtClean="0"/>
              <a:t>الحكم المهني</a:t>
            </a:r>
          </a:p>
          <a:p>
            <a:pPr algn="r" rtl="1"/>
            <a:r>
              <a:rPr lang="ar-SA" dirty="0" smtClean="0"/>
              <a:t>اخلاقيات المهنه</a:t>
            </a:r>
          </a:p>
          <a:p>
            <a:pPr algn="r" rtl="1"/>
            <a:r>
              <a:rPr lang="ar-SA" dirty="0" smtClean="0"/>
              <a:t>الاستثمار – التكلفه للتحول</a:t>
            </a:r>
          </a:p>
          <a:p>
            <a:pPr algn="r" rtl="1"/>
            <a:r>
              <a:rPr lang="ar-SA" dirty="0" smtClean="0"/>
              <a:t>ثقه المستخدم للبيانات</a:t>
            </a:r>
          </a:p>
          <a:p>
            <a:pPr algn="r" rtl="1"/>
            <a:r>
              <a:rPr lang="ar-SA" dirty="0" smtClean="0"/>
              <a:t>التطور المهني والتقني للمدقق</a:t>
            </a:r>
          </a:p>
          <a:p>
            <a:pPr algn="r" rtl="1"/>
            <a:r>
              <a:rPr lang="ar-SA" dirty="0" smtClean="0"/>
              <a:t>الاطار القانوني</a:t>
            </a:r>
          </a:p>
          <a:p>
            <a:pPr algn="r" rtl="1"/>
            <a:r>
              <a:rPr lang="ar-SA" dirty="0" smtClean="0"/>
              <a:t>تطور المعايير</a:t>
            </a:r>
          </a:p>
          <a:p>
            <a:pPr algn="r" rtl="1"/>
            <a:r>
              <a:rPr lang="ar-SA" dirty="0" smtClean="0"/>
              <a:t>الامن المعلوماتي</a:t>
            </a:r>
            <a:endParaRPr lang="en-US" dirty="0"/>
          </a:p>
        </p:txBody>
      </p:sp>
      <p:sp>
        <p:nvSpPr>
          <p:cNvPr id="4" name="Slide Number Placeholder 3"/>
          <p:cNvSpPr>
            <a:spLocks noGrp="1"/>
          </p:cNvSpPr>
          <p:nvPr>
            <p:ph type="sldNum" sz="quarter" idx="12"/>
          </p:nvPr>
        </p:nvSpPr>
        <p:spPr/>
        <p:txBody>
          <a:bodyPr/>
          <a:lstStyle/>
          <a:p>
            <a:fld id="{7E88624B-E61F-4E6D-A99B-05CFC8B3F102}"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3" name="Content Placeholder 2"/>
          <p:cNvSpPr>
            <a:spLocks noGrp="1"/>
          </p:cNvSpPr>
          <p:nvPr>
            <p:ph idx="1"/>
          </p:nvPr>
        </p:nvSpPr>
        <p:spPr>
          <a:xfrm>
            <a:off x="217714" y="914400"/>
            <a:ext cx="11756571" cy="3191070"/>
          </a:xfrm>
        </p:spPr>
        <p:txBody>
          <a:bodyPr>
            <a:normAutofit fontScale="77500" lnSpcReduction="20000"/>
          </a:bodyPr>
          <a:lstStyle/>
          <a:p>
            <a:pPr algn="r" rtl="1"/>
            <a:r>
              <a:rPr lang="ar-SA" sz="3600" dirty="0" smtClean="0"/>
              <a:t>ان يكون لكل شركه استراتيجيه للتعامل مع الذكاء الصناعي</a:t>
            </a:r>
          </a:p>
          <a:p>
            <a:pPr algn="r" rtl="1">
              <a:buNone/>
            </a:pPr>
            <a:r>
              <a:rPr lang="ar-SA" sz="3600" dirty="0" smtClean="0"/>
              <a:t>كيف نستفيد من الذكاء الصناعي في عمل اي شركه او </a:t>
            </a:r>
          </a:p>
          <a:p>
            <a:pPr algn="r" rtl="1">
              <a:buNone/>
            </a:pPr>
            <a:r>
              <a:rPr lang="ar-SA" sz="3600" dirty="0" smtClean="0"/>
              <a:t>(ماذا سيؤثر الذكاء الصناعي المحيط بنا)</a:t>
            </a:r>
          </a:p>
          <a:p>
            <a:pPr algn="r" rtl="1"/>
            <a:r>
              <a:rPr lang="ar-SA" sz="3600" dirty="0" smtClean="0"/>
              <a:t>استراتيجيه الاتحاد الدولي للمحاسبين في مواكبه التطور وتحديد المعالم للمسقبل في ما سيكون عليه شكل المهنه وشكل المدقق  وشكل الجمعيات المهنيه من خلال التطوير والتواصل</a:t>
            </a:r>
          </a:p>
          <a:p>
            <a:pPr algn="r" rtl="1"/>
            <a:endParaRPr lang="ar-SA" sz="3600" dirty="0" smtClean="0"/>
          </a:p>
          <a:p>
            <a:pPr algn="r" rtl="1"/>
            <a:r>
              <a:rPr lang="ar-SA" sz="3600" dirty="0" smtClean="0"/>
              <a:t>ان الانسان مع ا</a:t>
            </a:r>
            <a:r>
              <a:rPr lang="ar-JO" sz="3600" dirty="0" smtClean="0"/>
              <a:t>لآله </a:t>
            </a:r>
            <a:r>
              <a:rPr lang="ar-SA" sz="3600" dirty="0" smtClean="0"/>
              <a:t>يجب ان يعملا معا</a:t>
            </a:r>
          </a:p>
        </p:txBody>
      </p:sp>
      <p:sp>
        <p:nvSpPr>
          <p:cNvPr id="5" name="Slide Number Placeholder 4"/>
          <p:cNvSpPr>
            <a:spLocks noGrp="1"/>
          </p:cNvSpPr>
          <p:nvPr>
            <p:ph type="sldNum" sz="quarter" idx="12"/>
          </p:nvPr>
        </p:nvSpPr>
        <p:spPr/>
        <p:txBody>
          <a:bodyPr/>
          <a:lstStyle/>
          <a:p>
            <a:fld id="{7E88624B-E61F-4E6D-A99B-05CFC8B3F102}" type="slidenum">
              <a:rPr lang="en-US" smtClean="0"/>
              <a:pPr/>
              <a:t>28</a:t>
            </a:fld>
            <a:endParaRPr lang="en-US"/>
          </a:p>
        </p:txBody>
      </p:sp>
      <p:pic>
        <p:nvPicPr>
          <p:cNvPr id="4" name="Picture 3" descr="\\backup-srv\ASCA\SamahHorani\IASCA Conference\IASCA Con. Nov 2018\Conference Tools\Speakers Bio\Speakers\Mr. Jamal Milhim\IFAC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716" y="155568"/>
            <a:ext cx="1090863" cy="930442"/>
          </a:xfrm>
          <a:prstGeom prst="rect">
            <a:avLst/>
          </a:prstGeom>
          <a:noFill/>
          <a:ln>
            <a:noFill/>
          </a:ln>
        </p:spPr>
      </p:pic>
    </p:spTree>
    <p:extLst>
      <p:ext uri="{BB962C8B-B14F-4D97-AF65-F5344CB8AC3E}">
        <p14:creationId xmlns:p14="http://schemas.microsoft.com/office/powerpoint/2010/main" val="2145657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14399"/>
          </a:xfrm>
        </p:spPr>
        <p:txBody>
          <a:bodyPr>
            <a:normAutofit fontScale="90000"/>
          </a:bodyPr>
          <a:lstStyle/>
          <a:p>
            <a:pPr algn="r" rtl="1"/>
            <a:r>
              <a:rPr lang="ar-SA" b="1" smtClean="0"/>
              <a:t/>
            </a:r>
            <a:br>
              <a:rPr lang="ar-SA" b="1" smtClean="0"/>
            </a:br>
            <a:r>
              <a:rPr lang="ar-SA" b="1" smtClean="0"/>
              <a:t/>
            </a:r>
            <a:br>
              <a:rPr lang="ar-SA" b="1" smtClean="0"/>
            </a:br>
            <a:r>
              <a:rPr lang="ar-SA" b="1" smtClean="0"/>
              <a:t>شكرا لاستماعكم</a:t>
            </a:r>
            <a:endParaRPr lang="en-US" b="1"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348273" y="4352435"/>
            <a:ext cx="6008915" cy="198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a:xfrm>
            <a:off x="3683000" y="3784601"/>
            <a:ext cx="5511800" cy="660399"/>
          </a:xfrm>
        </p:spPr>
        <p:txBody>
          <a:bodyPr/>
          <a:lstStyle/>
          <a:p>
            <a:r>
              <a:rPr lang="en-US" smtClean="0"/>
              <a:t>ACCA cover mag17 2018</a:t>
            </a:r>
            <a:endParaRPr lang="en-US" dirty="0"/>
          </a:p>
        </p:txBody>
      </p:sp>
      <p:sp>
        <p:nvSpPr>
          <p:cNvPr id="5" name="Slide Number Placeholder 4"/>
          <p:cNvSpPr>
            <a:spLocks noGrp="1"/>
          </p:cNvSpPr>
          <p:nvPr>
            <p:ph type="sldNum" sz="quarter" idx="12"/>
          </p:nvPr>
        </p:nvSpPr>
        <p:spPr>
          <a:xfrm>
            <a:off x="10837333" y="6470704"/>
            <a:ext cx="973667" cy="274320"/>
          </a:xfrm>
        </p:spPr>
        <p:txBody>
          <a:bodyPr/>
          <a:lstStyle/>
          <a:p>
            <a:fld id="{7E88624B-E61F-4E6D-A99B-05CFC8B3F102}" type="slidenum">
              <a:rPr lang="en-US" smtClean="0"/>
              <a:pPr/>
              <a:t>29</a:t>
            </a:fld>
            <a:endParaRPr lang="en-US"/>
          </a:p>
        </p:txBody>
      </p:sp>
      <p:pic>
        <p:nvPicPr>
          <p:cNvPr id="1026" name="Picture 2" descr="C:\Users\t\Desktop\BAhrain nov 2018\IMG_4958.JPG"/>
          <p:cNvPicPr>
            <a:picLocks noChangeAspect="1" noChangeArrowheads="1"/>
          </p:cNvPicPr>
          <p:nvPr/>
        </p:nvPicPr>
        <p:blipFill>
          <a:blip r:embed="rId3" cstate="print"/>
          <a:srcRect/>
          <a:stretch>
            <a:fillRect/>
          </a:stretch>
        </p:blipFill>
        <p:spPr bwMode="auto">
          <a:xfrm>
            <a:off x="1752601" y="-190500"/>
            <a:ext cx="5537200" cy="4152900"/>
          </a:xfrm>
          <a:prstGeom prst="rect">
            <a:avLst/>
          </a:prstGeom>
          <a:noFill/>
        </p:spPr>
      </p:pic>
    </p:spTree>
    <p:extLst>
      <p:ext uri="{BB962C8B-B14F-4D97-AF65-F5344CB8AC3E}">
        <p14:creationId xmlns:p14="http://schemas.microsoft.com/office/powerpoint/2010/main" val="3551755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8013" y="6152615"/>
            <a:ext cx="1453017" cy="388242"/>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8923" y="6019800"/>
            <a:ext cx="11254154" cy="653874"/>
          </a:xfrm>
          <a:prstGeom prst="rect">
            <a:avLst/>
          </a:prstGeom>
        </p:spPr>
      </p:pic>
      <p:sp>
        <p:nvSpPr>
          <p:cNvPr id="14" name="Title 1"/>
          <p:cNvSpPr txBox="1">
            <a:spLocks/>
          </p:cNvSpPr>
          <p:nvPr/>
        </p:nvSpPr>
        <p:spPr bwMode="auto">
          <a:xfrm>
            <a:off x="4501662" y="6019800"/>
            <a:ext cx="750276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400" b="1">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r>
              <a:rPr lang="en-US" sz="3600" kern="0" dirty="0">
                <a:solidFill>
                  <a:srgbClr val="595959"/>
                </a:solidFill>
              </a:rPr>
              <a:t>Four Key Technologies </a:t>
            </a:r>
            <a:r>
              <a:rPr lang="ar-JO" sz="3600" kern="0" dirty="0" smtClean="0">
                <a:solidFill>
                  <a:srgbClr val="595959"/>
                </a:solidFill>
              </a:rPr>
              <a:t>)</a:t>
            </a:r>
            <a:r>
              <a:rPr lang="en-US" sz="3600" kern="0" dirty="0" smtClean="0">
                <a:solidFill>
                  <a:srgbClr val="595959"/>
                </a:solidFill>
              </a:rPr>
              <a:t>ABCD)</a:t>
            </a:r>
            <a:endParaRPr lang="en-US" sz="3600" kern="0" dirty="0">
              <a:solidFill>
                <a:srgbClr val="595959"/>
              </a:solidFill>
            </a:endParaRPr>
          </a:p>
        </p:txBody>
      </p:sp>
      <p:sp>
        <p:nvSpPr>
          <p:cNvPr id="3" name="Title 2"/>
          <p:cNvSpPr>
            <a:spLocks noGrp="1"/>
          </p:cNvSpPr>
          <p:nvPr>
            <p:ph type="title"/>
          </p:nvPr>
        </p:nvSpPr>
        <p:spPr>
          <a:xfrm>
            <a:off x="1125415" y="457200"/>
            <a:ext cx="9097108" cy="533400"/>
          </a:xfrm>
        </p:spPr>
        <p:txBody>
          <a:bodyPr/>
          <a:lstStyle/>
          <a:p>
            <a:endParaRPr lang="en-US" sz="2800" dirty="0">
              <a:solidFill>
                <a:srgbClr val="595959"/>
              </a:solidFill>
            </a:endParaRPr>
          </a:p>
        </p:txBody>
      </p:sp>
      <p:sp>
        <p:nvSpPr>
          <p:cNvPr id="8" name="Subtitle 7"/>
          <p:cNvSpPr>
            <a:spLocks noGrp="1"/>
          </p:cNvSpPr>
          <p:nvPr>
            <p:ph type="subTitle" idx="10"/>
          </p:nvPr>
        </p:nvSpPr>
        <p:spPr/>
        <p:txBody>
          <a:bodyPr/>
          <a:lstStyle/>
          <a:p>
            <a:r>
              <a:rPr lang="ar-JO" dirty="0" smtClean="0"/>
              <a:t>ِِ</a:t>
            </a:r>
            <a:endParaRPr lang="en-US" dirty="0"/>
          </a:p>
        </p:txBody>
      </p:sp>
      <p:sp>
        <p:nvSpPr>
          <p:cNvPr id="4" name="Rectangle 3"/>
          <p:cNvSpPr/>
          <p:nvPr/>
        </p:nvSpPr>
        <p:spPr bwMode="auto">
          <a:xfrm>
            <a:off x="1125415" y="513815"/>
            <a:ext cx="4200999" cy="2590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chemeClr val="bg1"/>
              </a:solidFill>
              <a:ea typeface="ヒラギノ角ゴ Pro W3" charset="-128"/>
              <a:cs typeface="ヒラギノ角ゴ Pro W3" charset="-128"/>
            </a:endParaRPr>
          </a:p>
          <a:p>
            <a:pPr algn="ctr"/>
            <a:r>
              <a:rPr lang="en-US" sz="2800" b="1" dirty="0">
                <a:solidFill>
                  <a:schemeClr val="bg1"/>
                </a:solidFill>
                <a:ea typeface="ヒラギノ角ゴ Pro W3" charset="-128"/>
                <a:cs typeface="ヒラギノ角ゴ Pro W3" charset="-128"/>
              </a:rPr>
              <a:t>Artificial Intelligence (A.I.) </a:t>
            </a:r>
          </a:p>
          <a:p>
            <a:pPr algn="ctr"/>
            <a:endParaRPr lang="en-US" sz="1800" dirty="0">
              <a:solidFill>
                <a:schemeClr val="bg1"/>
              </a:solidFill>
              <a:ea typeface="ヒラギノ角ゴ Pro W3" charset="-128"/>
              <a:cs typeface="ヒラギノ角ゴ Pro W3" charset="-128"/>
            </a:endParaRPr>
          </a:p>
          <a:p>
            <a:pPr algn="ctr"/>
            <a:r>
              <a:rPr lang="en-US" sz="1800" dirty="0">
                <a:solidFill>
                  <a:schemeClr val="bg1"/>
                </a:solidFill>
                <a:ea typeface="ヒラギノ角ゴ Pro W3" charset="-128"/>
                <a:cs typeface="ヒラギノ角ゴ Pro W3" charset="-128"/>
              </a:rPr>
              <a:t>(Machine Learning)</a:t>
            </a:r>
          </a:p>
          <a:p>
            <a:pPr algn="ctr"/>
            <a:r>
              <a:rPr lang="en-US" sz="1800" dirty="0">
                <a:solidFill>
                  <a:schemeClr val="bg1"/>
                </a:solidFill>
                <a:ea typeface="ヒラギノ角ゴ Pro W3" charset="-128"/>
                <a:cs typeface="ヒラギノ角ゴ Pro W3" charset="-128"/>
              </a:rPr>
              <a:t>(Learning Algorithms)</a:t>
            </a:r>
          </a:p>
        </p:txBody>
      </p:sp>
      <p:sp>
        <p:nvSpPr>
          <p:cNvPr id="9" name="Rectangle 8"/>
          <p:cNvSpPr/>
          <p:nvPr/>
        </p:nvSpPr>
        <p:spPr bwMode="auto">
          <a:xfrm>
            <a:off x="6275294" y="457200"/>
            <a:ext cx="4200999" cy="2590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a:solidFill>
                <a:schemeClr val="bg1"/>
              </a:solidFill>
              <a:ea typeface="ヒラギノ角ゴ Pro W3" charset="-128"/>
              <a:cs typeface="ヒラギノ角ゴ Pro W3" charset="-128"/>
            </a:endParaRPr>
          </a:p>
          <a:p>
            <a:pPr algn="ctr"/>
            <a:endParaRPr lang="en-US" dirty="0">
              <a:solidFill>
                <a:schemeClr val="bg1"/>
              </a:solidFill>
              <a:ea typeface="ヒラギノ角ゴ Pro W3" charset="-128"/>
              <a:cs typeface="ヒラギノ角ゴ Pro W3" charset="-128"/>
            </a:endParaRPr>
          </a:p>
          <a:p>
            <a:pPr algn="ctr"/>
            <a:r>
              <a:rPr lang="en-US" sz="2800" b="1" dirty="0" err="1">
                <a:solidFill>
                  <a:schemeClr val="bg1"/>
                </a:solidFill>
                <a:ea typeface="ヒラギノ角ゴ Pro W3" charset="-128"/>
                <a:cs typeface="ヒラギノ角ゴ Pro W3" charset="-128"/>
              </a:rPr>
              <a:t>Blockchain</a:t>
            </a:r>
            <a:r>
              <a:rPr lang="en-US" sz="2800" b="1" dirty="0">
                <a:solidFill>
                  <a:schemeClr val="bg1"/>
                </a:solidFill>
                <a:ea typeface="ヒラギノ角ゴ Pro W3" charset="-128"/>
                <a:cs typeface="ヒラギノ角ゴ Pro W3" charset="-128"/>
              </a:rPr>
              <a:t> </a:t>
            </a:r>
          </a:p>
          <a:p>
            <a:pPr algn="ctr"/>
            <a:endParaRPr lang="en-US" sz="1800" dirty="0">
              <a:solidFill>
                <a:schemeClr val="bg1"/>
              </a:solidFill>
              <a:ea typeface="ヒラギノ角ゴ Pro W3" charset="-128"/>
              <a:cs typeface="ヒラギノ角ゴ Pro W3" charset="-128"/>
            </a:endParaRPr>
          </a:p>
          <a:p>
            <a:pPr algn="ctr"/>
            <a:r>
              <a:rPr lang="en-US" sz="1800" dirty="0">
                <a:solidFill>
                  <a:schemeClr val="bg1"/>
                </a:solidFill>
                <a:ea typeface="ヒラギノ角ゴ Pro W3" charset="-128"/>
                <a:cs typeface="ヒラギノ角ゴ Pro W3" charset="-128"/>
              </a:rPr>
              <a:t>(Distributed Ledgers)</a:t>
            </a:r>
          </a:p>
          <a:p>
            <a:pPr algn="ctr"/>
            <a:r>
              <a:rPr lang="en-US" sz="1800" dirty="0">
                <a:solidFill>
                  <a:schemeClr val="bg1"/>
                </a:solidFill>
                <a:ea typeface="ヒラギノ角ゴ Pro W3" charset="-128"/>
                <a:cs typeface="ヒラギノ角ゴ Pro W3" charset="-128"/>
              </a:rPr>
              <a:t>(Cryptocurrencies)</a:t>
            </a:r>
          </a:p>
          <a:p>
            <a:pPr algn="ctr"/>
            <a:endParaRPr lang="en-US" dirty="0">
              <a:solidFill>
                <a:schemeClr val="bg1"/>
              </a:solidFill>
              <a:ea typeface="ヒラギノ角ゴ Pro W3" charset="-128"/>
              <a:cs typeface="ヒラギノ角ゴ Pro W3" charset="-128"/>
            </a:endParaRPr>
          </a:p>
        </p:txBody>
      </p:sp>
      <p:sp>
        <p:nvSpPr>
          <p:cNvPr id="10" name="Rectangle 9"/>
          <p:cNvSpPr/>
          <p:nvPr/>
        </p:nvSpPr>
        <p:spPr bwMode="auto">
          <a:xfrm>
            <a:off x="1125415" y="3266807"/>
            <a:ext cx="4200999" cy="2590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a:solidFill>
                <a:schemeClr val="bg1"/>
              </a:solidFill>
              <a:ea typeface="ヒラギノ角ゴ Pro W3" charset="-128"/>
              <a:cs typeface="ヒラギノ角ゴ Pro W3" charset="-128"/>
            </a:endParaRPr>
          </a:p>
          <a:p>
            <a:pPr algn="ctr"/>
            <a:endParaRPr lang="en-US" dirty="0">
              <a:solidFill>
                <a:schemeClr val="bg1"/>
              </a:solidFill>
              <a:ea typeface="ヒラギノ角ゴ Pro W3" charset="-128"/>
              <a:cs typeface="ヒラギノ角ゴ Pro W3" charset="-128"/>
            </a:endParaRPr>
          </a:p>
          <a:p>
            <a:pPr algn="ctr"/>
            <a:r>
              <a:rPr lang="en-US" sz="2800" b="1" dirty="0">
                <a:solidFill>
                  <a:schemeClr val="bg1"/>
                </a:solidFill>
                <a:ea typeface="ヒラギノ角ゴ Pro W3" charset="-128"/>
                <a:cs typeface="ヒラギノ角ゴ Pro W3" charset="-128"/>
              </a:rPr>
              <a:t>Cyber</a:t>
            </a:r>
            <a:r>
              <a:rPr lang="en-US" dirty="0">
                <a:solidFill>
                  <a:schemeClr val="bg1"/>
                </a:solidFill>
                <a:ea typeface="ヒラギノ角ゴ Pro W3" charset="-128"/>
                <a:cs typeface="ヒラギノ角ゴ Pro W3" charset="-128"/>
              </a:rPr>
              <a:t> </a:t>
            </a:r>
          </a:p>
          <a:p>
            <a:pPr algn="ctr"/>
            <a:endParaRPr lang="en-US" sz="1800" dirty="0">
              <a:solidFill>
                <a:schemeClr val="bg1"/>
              </a:solidFill>
              <a:ea typeface="ヒラギノ角ゴ Pro W3" charset="-128"/>
              <a:cs typeface="ヒラギノ角ゴ Pro W3" charset="-128"/>
            </a:endParaRPr>
          </a:p>
          <a:p>
            <a:pPr algn="ctr"/>
            <a:r>
              <a:rPr lang="en-US" sz="1800" dirty="0">
                <a:solidFill>
                  <a:schemeClr val="bg1"/>
                </a:solidFill>
                <a:ea typeface="ヒラギノ角ゴ Pro W3" charset="-128"/>
                <a:cs typeface="ヒラギノ角ゴ Pro W3" charset="-128"/>
              </a:rPr>
              <a:t>(Security)</a:t>
            </a:r>
          </a:p>
          <a:p>
            <a:pPr algn="ctr"/>
            <a:endParaRPr lang="en-US" dirty="0">
              <a:solidFill>
                <a:schemeClr val="bg1"/>
              </a:solidFill>
              <a:ea typeface="ヒラギノ角ゴ Pro W3" charset="-128"/>
              <a:cs typeface="ヒラギノ角ゴ Pro W3" charset="-128"/>
            </a:endParaRPr>
          </a:p>
        </p:txBody>
      </p:sp>
      <p:sp>
        <p:nvSpPr>
          <p:cNvPr id="11" name="Rectangle 10"/>
          <p:cNvSpPr/>
          <p:nvPr/>
        </p:nvSpPr>
        <p:spPr bwMode="auto">
          <a:xfrm>
            <a:off x="6275294" y="3362592"/>
            <a:ext cx="4200999" cy="2590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a:solidFill>
                <a:schemeClr val="bg1"/>
              </a:solidFill>
              <a:ea typeface="ヒラギノ角ゴ Pro W3" charset="-128"/>
              <a:cs typeface="ヒラギノ角ゴ Pro W3" charset="-128"/>
            </a:endParaRPr>
          </a:p>
          <a:p>
            <a:pPr algn="ctr"/>
            <a:endParaRPr lang="en-US" dirty="0">
              <a:solidFill>
                <a:schemeClr val="bg1"/>
              </a:solidFill>
              <a:ea typeface="ヒラギノ角ゴ Pro W3" charset="-128"/>
              <a:cs typeface="ヒラギノ角ゴ Pro W3" charset="-128"/>
            </a:endParaRPr>
          </a:p>
          <a:p>
            <a:pPr algn="ctr"/>
            <a:r>
              <a:rPr lang="en-US" sz="2800" b="1" dirty="0">
                <a:solidFill>
                  <a:schemeClr val="bg1"/>
                </a:solidFill>
                <a:ea typeface="ヒラギノ角ゴ Pro W3" charset="-128"/>
                <a:cs typeface="ヒラギノ角ゴ Pro W3" charset="-128"/>
              </a:rPr>
              <a:t>Data</a:t>
            </a:r>
          </a:p>
          <a:p>
            <a:pPr algn="ctr"/>
            <a:endParaRPr lang="en-US" sz="1800" dirty="0">
              <a:solidFill>
                <a:schemeClr val="bg1"/>
              </a:solidFill>
              <a:ea typeface="ヒラギノ角ゴ Pro W3" charset="-128"/>
              <a:cs typeface="ヒラギノ角ゴ Pro W3" charset="-128"/>
            </a:endParaRPr>
          </a:p>
          <a:p>
            <a:pPr algn="ctr"/>
            <a:r>
              <a:rPr lang="en-US" sz="1800" dirty="0">
                <a:solidFill>
                  <a:schemeClr val="bg1"/>
                </a:solidFill>
                <a:ea typeface="ヒラギノ角ゴ Pro W3" charset="-128"/>
                <a:cs typeface="ヒラギノ角ゴ Pro W3" charset="-128"/>
              </a:rPr>
              <a:t>(Big Data)</a:t>
            </a:r>
          </a:p>
          <a:p>
            <a:pPr algn="ctr"/>
            <a:r>
              <a:rPr lang="en-US" sz="1800" dirty="0">
                <a:solidFill>
                  <a:schemeClr val="bg1"/>
                </a:solidFill>
                <a:ea typeface="ヒラギノ角ゴ Pro W3" charset="-128"/>
                <a:cs typeface="ヒラギノ角ゴ Pro W3" charset="-128"/>
              </a:rPr>
              <a:t>(Protection)</a:t>
            </a:r>
          </a:p>
        </p:txBody>
      </p:sp>
    </p:spTree>
    <p:extLst>
      <p:ext uri="{BB962C8B-B14F-4D97-AF65-F5344CB8AC3E}">
        <p14:creationId xmlns:p14="http://schemas.microsoft.com/office/powerpoint/2010/main" val="3964466089"/>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739" y="682367"/>
            <a:ext cx="11103428" cy="381324"/>
          </a:xfrm>
        </p:spPr>
        <p:txBody>
          <a:bodyPr>
            <a:noAutofit/>
          </a:bodyPr>
          <a:lstStyle/>
          <a:p>
            <a:pPr algn="r" rtl="1"/>
            <a:r>
              <a:rPr lang="ar-SA" sz="3600" b="1" dirty="0" smtClean="0"/>
              <a:t>الواقع والدوافع التي تفرض التحول التكنولوجي لبرامج التدقيق:</a:t>
            </a:r>
            <a:endParaRPr lang="en-US" sz="3600" b="1" dirty="0"/>
          </a:p>
        </p:txBody>
      </p:sp>
      <p:sp>
        <p:nvSpPr>
          <p:cNvPr id="3" name="Content Placeholder 2"/>
          <p:cNvSpPr>
            <a:spLocks noGrp="1"/>
          </p:cNvSpPr>
          <p:nvPr>
            <p:ph idx="1"/>
          </p:nvPr>
        </p:nvSpPr>
        <p:spPr>
          <a:xfrm>
            <a:off x="0" y="1567542"/>
            <a:ext cx="12192000" cy="3881535"/>
          </a:xfrm>
        </p:spPr>
        <p:txBody>
          <a:bodyPr>
            <a:noAutofit/>
          </a:bodyPr>
          <a:lstStyle/>
          <a:p>
            <a:pPr marL="457200" indent="-457200" algn="just" rtl="1">
              <a:lnSpc>
                <a:spcPct val="150000"/>
              </a:lnSpc>
              <a:spcBef>
                <a:spcPts val="0"/>
              </a:spcBef>
              <a:buFont typeface="+mj-lt"/>
              <a:buAutoNum type="arabicPeriod"/>
            </a:pPr>
            <a:r>
              <a:rPr lang="ar-SA" sz="3400" dirty="0" smtClean="0">
                <a:cs typeface="+mj-cs"/>
              </a:rPr>
              <a:t>التطور التكنلوجي</a:t>
            </a:r>
          </a:p>
          <a:p>
            <a:pPr marL="457200" indent="-457200" algn="just" rtl="1">
              <a:lnSpc>
                <a:spcPct val="150000"/>
              </a:lnSpc>
              <a:spcBef>
                <a:spcPts val="0"/>
              </a:spcBef>
              <a:buFont typeface="+mj-lt"/>
              <a:buAutoNum type="arabicPeriod"/>
            </a:pPr>
            <a:r>
              <a:rPr lang="ar-SA" sz="3400" dirty="0" smtClean="0">
                <a:cs typeface="+mj-cs"/>
              </a:rPr>
              <a:t>الذ كاء الصناعي </a:t>
            </a:r>
            <a:r>
              <a:rPr lang="en-US" sz="3400" dirty="0" smtClean="0">
                <a:cs typeface="+mj-cs"/>
              </a:rPr>
              <a:t>AI</a:t>
            </a:r>
            <a:endParaRPr lang="ar-SA" sz="3400" dirty="0" smtClean="0">
              <a:cs typeface="+mj-cs"/>
            </a:endParaRPr>
          </a:p>
          <a:p>
            <a:pPr marL="457200" indent="-457200" algn="just" rtl="1">
              <a:lnSpc>
                <a:spcPct val="150000"/>
              </a:lnSpc>
              <a:spcBef>
                <a:spcPts val="0"/>
              </a:spcBef>
              <a:buFont typeface="+mj-lt"/>
              <a:buAutoNum type="arabicPeriod"/>
            </a:pPr>
            <a:r>
              <a:rPr lang="ar-SA" sz="3400" dirty="0" smtClean="0">
                <a:cs typeface="+mj-cs"/>
              </a:rPr>
              <a:t>العملات الرقمية مثل </a:t>
            </a:r>
            <a:r>
              <a:rPr lang="en-US" sz="3400" dirty="0" err="1" smtClean="0">
                <a:cs typeface="+mj-cs"/>
              </a:rPr>
              <a:t>Bitcoin</a:t>
            </a:r>
            <a:endParaRPr lang="ar-SA" sz="1800" dirty="0" smtClean="0">
              <a:cs typeface="+mj-cs"/>
            </a:endParaRPr>
          </a:p>
          <a:p>
            <a:pPr marL="457200" indent="-457200" algn="just" rtl="1">
              <a:lnSpc>
                <a:spcPct val="150000"/>
              </a:lnSpc>
              <a:spcBef>
                <a:spcPts val="0"/>
              </a:spcBef>
              <a:buFont typeface="+mj-lt"/>
              <a:buAutoNum type="arabicPeriod"/>
            </a:pPr>
            <a:r>
              <a:rPr lang="ar-SA" sz="3400" dirty="0" smtClean="0">
                <a:cs typeface="+mj-cs"/>
              </a:rPr>
              <a:t>التجارة الكترونية و الدفعات والمعاملات الالكترونية مثل دفعات </a:t>
            </a:r>
            <a:r>
              <a:rPr lang="ar-JO" sz="3400" dirty="0" smtClean="0">
                <a:cs typeface="+mj-cs"/>
              </a:rPr>
              <a:t>والمستخدمة لشراء السلع والخدمات من كل أنحاء العالم</a:t>
            </a:r>
            <a:r>
              <a:rPr lang="en-US" sz="3400" dirty="0" smtClean="0">
                <a:cs typeface="+mj-cs"/>
              </a:rPr>
              <a:t> </a:t>
            </a:r>
            <a:endParaRPr lang="ar-JO" sz="3400" dirty="0" smtClean="0">
              <a:cs typeface="+mj-cs"/>
            </a:endParaRPr>
          </a:p>
        </p:txBody>
      </p:sp>
      <p:pic>
        <p:nvPicPr>
          <p:cNvPr id="4" name="Picture 3" descr="\\backup-srv\ASCA\SamahHorani\IASCA Conference\IASCA Con. Nov 2018\Conference Tools\Speakers Bio\Speakers\Mr. Jamal Milhim\IFAC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716" y="155568"/>
            <a:ext cx="1090863" cy="930442"/>
          </a:xfrm>
          <a:prstGeom prst="rect">
            <a:avLst/>
          </a:prstGeom>
          <a:noFill/>
          <a:ln>
            <a:noFill/>
          </a:ln>
        </p:spPr>
      </p:pic>
    </p:spTree>
    <p:extLst>
      <p:ext uri="{BB962C8B-B14F-4D97-AF65-F5344CB8AC3E}">
        <p14:creationId xmlns:p14="http://schemas.microsoft.com/office/powerpoint/2010/main" val="1529657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570399"/>
            <a:ext cx="11103428" cy="381324"/>
          </a:xfrm>
        </p:spPr>
        <p:txBody>
          <a:bodyPr>
            <a:noAutofit/>
          </a:bodyPr>
          <a:lstStyle/>
          <a:p>
            <a:pPr algn="r" rtl="1"/>
            <a:r>
              <a:rPr lang="ar-JO" sz="3600" b="1" dirty="0" smtClean="0"/>
              <a:t>يتبع: </a:t>
            </a:r>
            <a:r>
              <a:rPr lang="ar-SA" sz="3600" b="1" dirty="0" smtClean="0"/>
              <a:t>الدوافع التي تفرض التحول التكنولوجي لبرامج التدقيق:</a:t>
            </a:r>
            <a:endParaRPr lang="en-US" sz="3600" b="1" dirty="0"/>
          </a:p>
        </p:txBody>
      </p:sp>
      <p:sp>
        <p:nvSpPr>
          <p:cNvPr id="3" name="Content Placeholder 2"/>
          <p:cNvSpPr>
            <a:spLocks noGrp="1"/>
          </p:cNvSpPr>
          <p:nvPr>
            <p:ph idx="1"/>
          </p:nvPr>
        </p:nvSpPr>
        <p:spPr>
          <a:xfrm>
            <a:off x="167951" y="1604865"/>
            <a:ext cx="12024049" cy="3676262"/>
          </a:xfrm>
        </p:spPr>
        <p:txBody>
          <a:bodyPr>
            <a:normAutofit/>
          </a:bodyPr>
          <a:lstStyle/>
          <a:p>
            <a:pPr marL="514350" indent="-514350" algn="just" rtl="1">
              <a:buFont typeface="+mj-lt"/>
              <a:buAutoNum type="arabicPeriod" startAt="4"/>
            </a:pPr>
            <a:r>
              <a:rPr lang="ar-SA" sz="3400" dirty="0" smtClean="0">
                <a:cs typeface="+mj-cs"/>
              </a:rPr>
              <a:t> حجم </a:t>
            </a:r>
            <a:r>
              <a:rPr lang="ar-SA" sz="3400" dirty="0">
                <a:cs typeface="+mj-cs"/>
              </a:rPr>
              <a:t>المعاملات للشركات وظهور الشركات متعددة الجنسيات بشكل كبير</a:t>
            </a:r>
            <a:r>
              <a:rPr lang="ar-SA" sz="3400" dirty="0" smtClean="0">
                <a:cs typeface="+mj-cs"/>
              </a:rPr>
              <a:t>.</a:t>
            </a:r>
          </a:p>
          <a:p>
            <a:pPr marL="514350" indent="-514350" algn="just" rtl="1">
              <a:buFont typeface="+mj-lt"/>
              <a:buAutoNum type="arabicPeriod" startAt="4"/>
            </a:pPr>
            <a:r>
              <a:rPr lang="ar-SA" sz="3400" dirty="0" smtClean="0">
                <a:cs typeface="+mj-cs"/>
              </a:rPr>
              <a:t>زياده التعقيد في طبيعه الانشطه</a:t>
            </a:r>
            <a:endParaRPr lang="ar-SA" sz="1400" dirty="0">
              <a:cs typeface="+mj-cs"/>
            </a:endParaRPr>
          </a:p>
          <a:p>
            <a:pPr marL="514350" indent="-514350" algn="just" rtl="1">
              <a:buFont typeface="+mj-lt"/>
              <a:buAutoNum type="arabicPeriod" startAt="4"/>
            </a:pPr>
            <a:r>
              <a:rPr lang="ar-SA" sz="3400" dirty="0">
                <a:cs typeface="+mj-cs"/>
              </a:rPr>
              <a:t>استخدام الوثائق الالكترونية في المعاملات والتي يتم إدخالها لل</a:t>
            </a:r>
            <a:r>
              <a:rPr lang="ar-JO" sz="3400" dirty="0">
                <a:cs typeface="+mj-cs"/>
              </a:rPr>
              <a:t>أ</a:t>
            </a:r>
            <a:r>
              <a:rPr lang="ar-SA" sz="3400" dirty="0">
                <a:cs typeface="+mj-cs"/>
              </a:rPr>
              <a:t>نظمة المالية دون الحاجة لطباعتها أو</a:t>
            </a:r>
            <a:r>
              <a:rPr lang="ar-JO" sz="3400" dirty="0">
                <a:cs typeface="+mj-cs"/>
              </a:rPr>
              <a:t> </a:t>
            </a:r>
            <a:r>
              <a:rPr lang="ar-SA" sz="3400" dirty="0">
                <a:cs typeface="+mj-cs"/>
              </a:rPr>
              <a:t>مراجعة تفاصيلها</a:t>
            </a:r>
            <a:r>
              <a:rPr lang="ar-SA" sz="3400" dirty="0" smtClean="0">
                <a:cs typeface="+mj-cs"/>
              </a:rPr>
              <a:t>.</a:t>
            </a:r>
            <a:endParaRPr lang="en-US" sz="1400" dirty="0">
              <a:cs typeface="+mj-cs"/>
            </a:endParaRPr>
          </a:p>
          <a:p>
            <a:pPr marL="514350" indent="-514350" algn="just" rtl="1">
              <a:buFont typeface="+mj-lt"/>
              <a:buAutoNum type="arabicPeriod" startAt="4"/>
            </a:pPr>
            <a:r>
              <a:rPr lang="ar-SA" sz="3400" dirty="0" smtClean="0">
                <a:cs typeface="+mj-cs"/>
              </a:rPr>
              <a:t>تكنولوجيا </a:t>
            </a:r>
            <a:r>
              <a:rPr lang="ar-SA" sz="3400" dirty="0">
                <a:cs typeface="+mj-cs"/>
              </a:rPr>
              <a:t>الكتل المتسلسلة </a:t>
            </a:r>
            <a:r>
              <a:rPr lang="en-US" sz="3400" dirty="0">
                <a:cs typeface="+mj-cs"/>
              </a:rPr>
              <a:t>(</a:t>
            </a:r>
            <a:r>
              <a:rPr lang="en-US" sz="3400" dirty="0" err="1" smtClean="0">
                <a:cs typeface="+mj-cs"/>
              </a:rPr>
              <a:t>BlockChain</a:t>
            </a:r>
            <a:r>
              <a:rPr lang="en-US" sz="3400" dirty="0">
                <a:cs typeface="+mj-cs"/>
              </a:rPr>
              <a:t>)</a:t>
            </a:r>
            <a:r>
              <a:rPr lang="ar-JO" sz="3400" dirty="0">
                <a:cs typeface="+mj-cs"/>
              </a:rPr>
              <a:t> </a:t>
            </a:r>
            <a:r>
              <a:rPr lang="ar-SA" sz="3400" dirty="0">
                <a:cs typeface="+mj-cs"/>
              </a:rPr>
              <a:t>من قبل الشركات </a:t>
            </a:r>
            <a:r>
              <a:rPr lang="ar-JO" sz="3400" dirty="0">
                <a:cs typeface="+mj-cs"/>
              </a:rPr>
              <a:t> والتي تتيح للمستخدمين تسجيل المعاملات المالية الخاصة بهم على أنظمة المعلومات المالية</a:t>
            </a:r>
            <a:r>
              <a:rPr lang="ar-SA" sz="3400" dirty="0">
                <a:cs typeface="+mj-cs"/>
              </a:rPr>
              <a:t> للشركات</a:t>
            </a:r>
            <a:r>
              <a:rPr lang="en-US" sz="3400" dirty="0">
                <a:cs typeface="+mj-cs"/>
              </a:rPr>
              <a:t>.</a:t>
            </a:r>
            <a:r>
              <a:rPr lang="ar-SA" sz="3400" dirty="0">
                <a:cs typeface="+mj-cs"/>
              </a:rPr>
              <a:t> </a:t>
            </a:r>
          </a:p>
        </p:txBody>
      </p:sp>
      <p:sp>
        <p:nvSpPr>
          <p:cNvPr id="6" name="Slide Number Placeholder 5"/>
          <p:cNvSpPr>
            <a:spLocks noGrp="1"/>
          </p:cNvSpPr>
          <p:nvPr>
            <p:ph type="sldNum" sz="quarter" idx="12"/>
          </p:nvPr>
        </p:nvSpPr>
        <p:spPr>
          <a:xfrm>
            <a:off x="10884309" y="6105832"/>
            <a:ext cx="926691" cy="639192"/>
          </a:xfrm>
        </p:spPr>
        <p:txBody>
          <a:bodyPr/>
          <a:lstStyle/>
          <a:p>
            <a:fld id="{7E88624B-E61F-4E6D-A99B-05CFC8B3F102}" type="slidenum">
              <a:rPr lang="en-US" sz="1050" smtClean="0"/>
              <a:pPr/>
              <a:t>5</a:t>
            </a:fld>
            <a:endParaRPr lang="en-US" sz="1050" dirty="0" smtClean="0"/>
          </a:p>
          <a:p>
            <a:r>
              <a:rPr lang="en-US" sz="1500" dirty="0" err="1" smtClean="0"/>
              <a:t>J.Milhem</a:t>
            </a:r>
            <a:endParaRPr lang="en-US" sz="1500" dirty="0"/>
          </a:p>
        </p:txBody>
      </p:sp>
      <p:pic>
        <p:nvPicPr>
          <p:cNvPr id="4" name="Picture 3" descr="\\backup-srv\ASCA\SamahHorani\IASCA Conference\IASCA Con. Nov 2018\Conference Tools\Speakers Bio\Speakers\Mr. Jamal Milhim\IFAC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716" y="155568"/>
            <a:ext cx="1090863" cy="930442"/>
          </a:xfrm>
          <a:prstGeom prst="rect">
            <a:avLst/>
          </a:prstGeom>
          <a:noFill/>
          <a:ln>
            <a:noFill/>
          </a:ln>
        </p:spPr>
      </p:pic>
    </p:spTree>
    <p:extLst>
      <p:ext uri="{BB962C8B-B14F-4D97-AF65-F5344CB8AC3E}">
        <p14:creationId xmlns:p14="http://schemas.microsoft.com/office/powerpoint/2010/main" val="1385496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365125"/>
            <a:ext cx="10515600" cy="1325563"/>
          </a:xfrm>
        </p:spPr>
        <p:txBody>
          <a:bodyPr/>
          <a:lstStyle/>
          <a:p>
            <a:pPr algn="r" rtl="1"/>
            <a:r>
              <a:rPr lang="ar-SA" dirty="0" smtClean="0"/>
              <a:t>المهن التي ستتاثر بالتحول الرقمي والتطور التكنلوجي  في دراسه عام  حول العماله</a:t>
            </a:r>
            <a:endParaRPr lang="en-US" dirty="0"/>
          </a:p>
        </p:txBody>
      </p:sp>
      <p:sp>
        <p:nvSpPr>
          <p:cNvPr id="3" name="Content Placeholder 2"/>
          <p:cNvSpPr>
            <a:spLocks noGrp="1"/>
          </p:cNvSpPr>
          <p:nvPr>
            <p:ph idx="1"/>
          </p:nvPr>
        </p:nvSpPr>
        <p:spPr/>
        <p:txBody>
          <a:bodyPr/>
          <a:lstStyle/>
          <a:p>
            <a:pPr algn="r" rtl="1"/>
            <a:r>
              <a:rPr lang="ar-SA" dirty="0" smtClean="0"/>
              <a:t>كانت المحاسبه والتدقيق باحتماليه التاثير 94% </a:t>
            </a:r>
          </a:p>
          <a:p>
            <a:pPr algn="r" rtl="1"/>
            <a:r>
              <a:rPr lang="ar-SA" dirty="0" smtClean="0"/>
              <a:t>ثانيه بعد التسويق الاكتروني</a:t>
            </a:r>
          </a:p>
          <a:p>
            <a:pPr algn="r" rtl="1"/>
            <a:r>
              <a:rPr lang="ar-SA" dirty="0" smtClean="0"/>
              <a:t>وتلاها المهن الاخرى  بنسب  احتمالات  اقل</a:t>
            </a:r>
            <a:endParaRPr lang="en-US" dirty="0"/>
          </a:p>
        </p:txBody>
      </p:sp>
      <p:sp>
        <p:nvSpPr>
          <p:cNvPr id="4" name="Slide Number Placeholder 3"/>
          <p:cNvSpPr>
            <a:spLocks noGrp="1"/>
          </p:cNvSpPr>
          <p:nvPr>
            <p:ph type="sldNum" sz="quarter" idx="12"/>
          </p:nvPr>
        </p:nvSpPr>
        <p:spPr/>
        <p:txBody>
          <a:bodyPr/>
          <a:lstStyle/>
          <a:p>
            <a:fld id="{7E88624B-E61F-4E6D-A99B-05CFC8B3F102}"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01211"/>
            <a:ext cx="10515600" cy="694516"/>
          </a:xfrm>
        </p:spPr>
        <p:txBody>
          <a:bodyPr>
            <a:normAutofit fontScale="90000"/>
          </a:bodyPr>
          <a:lstStyle/>
          <a:p>
            <a:pPr algn="r"/>
            <a:r>
              <a:rPr lang="ar-SA" b="1" dirty="0" smtClean="0"/>
              <a:t>مراحل </a:t>
            </a:r>
            <a:r>
              <a:rPr lang="ar-JO" b="1" dirty="0" smtClean="0"/>
              <a:t>التدقيق</a:t>
            </a:r>
            <a:endParaRPr lang="en-US" b="1" dirty="0"/>
          </a:p>
        </p:txBody>
      </p:sp>
      <p:sp>
        <p:nvSpPr>
          <p:cNvPr id="3" name="Content Placeholder 2"/>
          <p:cNvSpPr>
            <a:spLocks noGrp="1"/>
          </p:cNvSpPr>
          <p:nvPr>
            <p:ph idx="1"/>
          </p:nvPr>
        </p:nvSpPr>
        <p:spPr>
          <a:xfrm>
            <a:off x="0" y="795727"/>
            <a:ext cx="12192000" cy="5007914"/>
          </a:xfrm>
        </p:spPr>
        <p:txBody>
          <a:bodyPr>
            <a:noAutofit/>
          </a:bodyPr>
          <a:lstStyle/>
          <a:p>
            <a:pPr algn="just" rtl="1"/>
            <a:r>
              <a:rPr lang="ar-SA" sz="3600" dirty="0" smtClean="0">
                <a:solidFill>
                  <a:schemeClr val="tx1"/>
                </a:solidFill>
                <a:cs typeface="+mj-cs"/>
              </a:rPr>
              <a:t>عملية التخطيط للتدقيق وفهم المؤسسة.</a:t>
            </a:r>
            <a:endParaRPr lang="ar-JO" sz="3600" dirty="0" smtClean="0">
              <a:solidFill>
                <a:schemeClr val="tx1"/>
              </a:solidFill>
              <a:cs typeface="+mj-cs"/>
            </a:endParaRPr>
          </a:p>
          <a:p>
            <a:pPr algn="just" rtl="1"/>
            <a:endParaRPr lang="ar-SA" sz="300" dirty="0" smtClean="0">
              <a:solidFill>
                <a:schemeClr val="tx1"/>
              </a:solidFill>
              <a:cs typeface="+mj-cs"/>
            </a:endParaRPr>
          </a:p>
          <a:p>
            <a:pPr algn="just" rtl="1"/>
            <a:r>
              <a:rPr lang="ar-SA" sz="3600" dirty="0" smtClean="0">
                <a:solidFill>
                  <a:schemeClr val="tx1"/>
                </a:solidFill>
                <a:cs typeface="+mj-cs"/>
              </a:rPr>
              <a:t>فهم العمليات المالية الخاصة بالشركة وقياس المخاطر ذات العلاقة</a:t>
            </a:r>
            <a:endParaRPr lang="ar-JO" sz="3600" dirty="0" smtClean="0">
              <a:solidFill>
                <a:schemeClr val="tx1"/>
              </a:solidFill>
              <a:cs typeface="+mj-cs"/>
            </a:endParaRPr>
          </a:p>
          <a:p>
            <a:pPr algn="just" rtl="1"/>
            <a:endParaRPr lang="ar-SA" sz="300" dirty="0" smtClean="0">
              <a:solidFill>
                <a:schemeClr val="tx1"/>
              </a:solidFill>
              <a:cs typeface="+mj-cs"/>
            </a:endParaRPr>
          </a:p>
          <a:p>
            <a:pPr algn="just" rtl="1"/>
            <a:r>
              <a:rPr lang="ar-SA" sz="3600" dirty="0" smtClean="0">
                <a:solidFill>
                  <a:schemeClr val="tx1"/>
                </a:solidFill>
                <a:cs typeface="+mj-cs"/>
              </a:rPr>
              <a:t>تحديد نسبة الخطأ الجوهري في البيانات المالية</a:t>
            </a:r>
            <a:endParaRPr lang="ar-JO" sz="3600" dirty="0" smtClean="0">
              <a:solidFill>
                <a:schemeClr val="tx1"/>
              </a:solidFill>
              <a:cs typeface="+mj-cs"/>
            </a:endParaRPr>
          </a:p>
          <a:p>
            <a:pPr algn="just" rtl="1"/>
            <a:endParaRPr lang="ar-SA" sz="300" dirty="0" smtClean="0">
              <a:solidFill>
                <a:schemeClr val="tx1"/>
              </a:solidFill>
              <a:cs typeface="+mj-cs"/>
            </a:endParaRPr>
          </a:p>
          <a:p>
            <a:pPr algn="just" rtl="1"/>
            <a:r>
              <a:rPr lang="ar-SA" sz="3600" dirty="0" smtClean="0">
                <a:solidFill>
                  <a:schemeClr val="tx1"/>
                </a:solidFill>
                <a:cs typeface="+mj-cs"/>
              </a:rPr>
              <a:t>القيام بعمليات الفحص الجوهري للبيانات المالية  بما يشمل الموجودات والمطلوبات ونتائج العمليات</a:t>
            </a:r>
            <a:endParaRPr lang="ar-JO" sz="3600" dirty="0" smtClean="0">
              <a:solidFill>
                <a:schemeClr val="tx1"/>
              </a:solidFill>
              <a:cs typeface="+mj-cs"/>
            </a:endParaRPr>
          </a:p>
          <a:p>
            <a:pPr algn="just" rtl="1"/>
            <a:endParaRPr lang="ar-SA" sz="300" dirty="0" smtClean="0">
              <a:solidFill>
                <a:schemeClr val="tx1"/>
              </a:solidFill>
              <a:cs typeface="+mj-cs"/>
            </a:endParaRPr>
          </a:p>
          <a:p>
            <a:pPr algn="just" rtl="1"/>
            <a:r>
              <a:rPr lang="ar-SA" sz="3600" dirty="0" smtClean="0">
                <a:solidFill>
                  <a:schemeClr val="tx1"/>
                </a:solidFill>
                <a:cs typeface="+mj-cs"/>
              </a:rPr>
              <a:t>ابداء الرأي حول البيانات المالية والتحفظات إن وجدت</a:t>
            </a:r>
            <a:endParaRPr lang="ar-JO" sz="3600" dirty="0" smtClean="0">
              <a:solidFill>
                <a:schemeClr val="tx1"/>
              </a:solidFill>
              <a:cs typeface="+mj-cs"/>
            </a:endParaRPr>
          </a:p>
          <a:p>
            <a:pPr algn="just" rtl="1"/>
            <a:endParaRPr lang="ar-SA" sz="300" dirty="0" smtClean="0">
              <a:solidFill>
                <a:schemeClr val="tx1"/>
              </a:solidFill>
              <a:cs typeface="+mj-cs"/>
            </a:endParaRPr>
          </a:p>
          <a:p>
            <a:pPr algn="just" rtl="1"/>
            <a:r>
              <a:rPr lang="ar-SA" sz="3600" dirty="0" smtClean="0">
                <a:solidFill>
                  <a:schemeClr val="tx1"/>
                </a:solidFill>
                <a:cs typeface="+mj-cs"/>
              </a:rPr>
              <a:t>تقديم توصيات حول تحسين نظم الضبط الداخلي</a:t>
            </a:r>
          </a:p>
        </p:txBody>
      </p:sp>
      <p:sp>
        <p:nvSpPr>
          <p:cNvPr id="5" name="Slide Number Placeholder 4"/>
          <p:cNvSpPr>
            <a:spLocks noGrp="1"/>
          </p:cNvSpPr>
          <p:nvPr>
            <p:ph type="sldNum" sz="quarter" idx="12"/>
          </p:nvPr>
        </p:nvSpPr>
        <p:spPr/>
        <p:txBody>
          <a:bodyPr/>
          <a:lstStyle/>
          <a:p>
            <a:fld id="{7E88624B-E61F-4E6D-A99B-05CFC8B3F102}" type="slidenum">
              <a:rPr lang="en-US" smtClean="0"/>
              <a:pPr/>
              <a:t>7</a:t>
            </a:fld>
            <a:endParaRPr lang="en-US"/>
          </a:p>
        </p:txBody>
      </p:sp>
      <p:pic>
        <p:nvPicPr>
          <p:cNvPr id="4" name="Picture 3" descr="\\backup-srv\ASCA\SamahHorani\IASCA Conference\IASCA Con. Nov 2018\Conference Tools\Speakers Bio\Speakers\Mr. Jamal Milhim\IFAC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716" y="155568"/>
            <a:ext cx="1090863" cy="930442"/>
          </a:xfrm>
          <a:prstGeom prst="rect">
            <a:avLst/>
          </a:prstGeom>
          <a:noFill/>
          <a:ln>
            <a:noFill/>
          </a:ln>
        </p:spPr>
      </p:pic>
    </p:spTree>
    <p:extLst>
      <p:ext uri="{BB962C8B-B14F-4D97-AF65-F5344CB8AC3E}">
        <p14:creationId xmlns:p14="http://schemas.microsoft.com/office/powerpoint/2010/main" val="275852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936"/>
            <a:ext cx="12192000" cy="1194318"/>
          </a:xfrm>
        </p:spPr>
        <p:txBody>
          <a:bodyPr>
            <a:normAutofit/>
          </a:bodyPr>
          <a:lstStyle/>
          <a:p>
            <a:pPr algn="r"/>
            <a:r>
              <a:rPr lang="ar-SA" sz="3300" b="1" dirty="0" smtClean="0"/>
              <a:t>الأطراف </a:t>
            </a:r>
            <a:r>
              <a:rPr lang="ar-SA" sz="3200" dirty="0" smtClean="0"/>
              <a:t>ذات العلاقه</a:t>
            </a:r>
            <a:r>
              <a:rPr lang="ar-SA" sz="3300" b="1" dirty="0" smtClean="0"/>
              <a:t> في تطوير مهنة التدقيق لمواكبة هذا التطور التكنولوجي: </a:t>
            </a:r>
            <a:endParaRPr lang="en-US" sz="3300" b="1" dirty="0"/>
          </a:p>
        </p:txBody>
      </p:sp>
      <p:sp>
        <p:nvSpPr>
          <p:cNvPr id="3" name="Content Placeholder 2"/>
          <p:cNvSpPr>
            <a:spLocks noGrp="1"/>
          </p:cNvSpPr>
          <p:nvPr>
            <p:ph idx="1"/>
          </p:nvPr>
        </p:nvSpPr>
        <p:spPr>
          <a:xfrm>
            <a:off x="0" y="1418254"/>
            <a:ext cx="12192000" cy="4236098"/>
          </a:xfrm>
        </p:spPr>
        <p:txBody>
          <a:bodyPr>
            <a:normAutofit fontScale="92500" lnSpcReduction="20000"/>
          </a:bodyPr>
          <a:lstStyle/>
          <a:p>
            <a:pPr marL="0" indent="0" algn="just" rtl="1">
              <a:buNone/>
            </a:pPr>
            <a:endParaRPr lang="ar-SA" sz="1600" b="1" dirty="0" smtClean="0">
              <a:cs typeface="+mj-cs"/>
            </a:endParaRPr>
          </a:p>
          <a:p>
            <a:pPr algn="just" rtl="1">
              <a:buFont typeface="Wingdings" panose="05000000000000000000" pitchFamily="2" charset="2"/>
              <a:buChar char="ü"/>
            </a:pPr>
            <a:r>
              <a:rPr lang="ar-JO" sz="5800" dirty="0" smtClean="0">
                <a:cs typeface="+mj-cs"/>
              </a:rPr>
              <a:t> </a:t>
            </a:r>
            <a:r>
              <a:rPr lang="ar-SA" sz="5800" dirty="0" smtClean="0">
                <a:cs typeface="+mj-cs"/>
              </a:rPr>
              <a:t>مدققي الحسابات خاصه الشركات الرياديه في العالم</a:t>
            </a:r>
          </a:p>
          <a:p>
            <a:pPr algn="just" rtl="1">
              <a:buFont typeface="Wingdings" panose="05000000000000000000" pitchFamily="2" charset="2"/>
              <a:buChar char="ü"/>
            </a:pPr>
            <a:r>
              <a:rPr lang="ar-JO" sz="3200" dirty="0" smtClean="0">
                <a:cs typeface="+mj-cs"/>
              </a:rPr>
              <a:t> </a:t>
            </a:r>
            <a:r>
              <a:rPr lang="ar-SA" sz="3200" dirty="0" smtClean="0">
                <a:cs typeface="+mj-cs"/>
              </a:rPr>
              <a:t>واضعي القوانين</a:t>
            </a:r>
          </a:p>
          <a:p>
            <a:pPr algn="just" rtl="1">
              <a:buFont typeface="Wingdings" panose="05000000000000000000" pitchFamily="2" charset="2"/>
              <a:buChar char="ü"/>
            </a:pPr>
            <a:r>
              <a:rPr lang="ar-SA" sz="3200" dirty="0" smtClean="0">
                <a:cs typeface="+mj-cs"/>
              </a:rPr>
              <a:t> مصدري المعايير الدولية </a:t>
            </a:r>
          </a:p>
          <a:p>
            <a:pPr algn="just" rtl="1">
              <a:buFont typeface="Wingdings" panose="05000000000000000000" pitchFamily="2" charset="2"/>
              <a:buChar char="ü"/>
            </a:pPr>
            <a:r>
              <a:rPr lang="ar-SA" sz="3200" dirty="0" smtClean="0">
                <a:cs typeface="+mj-cs"/>
              </a:rPr>
              <a:t> </a:t>
            </a:r>
            <a:r>
              <a:rPr lang="ar-JO" sz="3200" dirty="0" smtClean="0">
                <a:cs typeface="+mj-cs"/>
              </a:rPr>
              <a:t>الشركات</a:t>
            </a:r>
            <a:r>
              <a:rPr lang="ar-SA" sz="3200" dirty="0" smtClean="0">
                <a:cs typeface="+mj-cs"/>
              </a:rPr>
              <a:t> (عملاء التدقيق)</a:t>
            </a:r>
          </a:p>
          <a:p>
            <a:pPr algn="just" rtl="1">
              <a:buFont typeface="Wingdings" panose="05000000000000000000" pitchFamily="2" charset="2"/>
              <a:buChar char="ü"/>
            </a:pPr>
            <a:r>
              <a:rPr lang="ar-JO" sz="3200" dirty="0" smtClean="0">
                <a:cs typeface="+mj-cs"/>
              </a:rPr>
              <a:t> </a:t>
            </a:r>
            <a:r>
              <a:rPr lang="ar-SA" sz="3200" dirty="0" smtClean="0">
                <a:cs typeface="+mj-cs"/>
              </a:rPr>
              <a:t>مستخدمي البيانات المالية المدققة.</a:t>
            </a:r>
          </a:p>
          <a:p>
            <a:pPr algn="just" rtl="1">
              <a:buFont typeface="Wingdings" panose="05000000000000000000" pitchFamily="2" charset="2"/>
              <a:buChar char="ü"/>
            </a:pPr>
            <a:r>
              <a:rPr lang="ar-SA" sz="3200" dirty="0" smtClean="0">
                <a:cs typeface="+mj-cs"/>
              </a:rPr>
              <a:t>منظمي المهنه مثل الجمعيات المهنيه</a:t>
            </a:r>
          </a:p>
          <a:p>
            <a:pPr algn="just" rtl="1">
              <a:buFont typeface="Wingdings" panose="05000000000000000000" pitchFamily="2" charset="2"/>
              <a:buChar char="ü"/>
            </a:pPr>
            <a:r>
              <a:rPr lang="ar-SA" sz="3200" dirty="0" smtClean="0">
                <a:cs typeface="+mj-cs"/>
              </a:rPr>
              <a:t>قطاع التعليم</a:t>
            </a:r>
            <a:endParaRPr lang="en-US" sz="3200" dirty="0">
              <a:cs typeface="+mj-cs"/>
            </a:endParaRPr>
          </a:p>
        </p:txBody>
      </p:sp>
      <p:sp>
        <p:nvSpPr>
          <p:cNvPr id="6" name="Slide Number Placeholder 5"/>
          <p:cNvSpPr>
            <a:spLocks noGrp="1"/>
          </p:cNvSpPr>
          <p:nvPr>
            <p:ph type="sldNum" sz="quarter" idx="12"/>
          </p:nvPr>
        </p:nvSpPr>
        <p:spPr/>
        <p:txBody>
          <a:bodyPr/>
          <a:lstStyle/>
          <a:p>
            <a:fld id="{7E88624B-E61F-4E6D-A99B-05CFC8B3F102}" type="slidenum">
              <a:rPr lang="en-US" smtClean="0"/>
              <a:pPr/>
              <a:t>8</a:t>
            </a:fld>
            <a:endParaRPr lang="en-US"/>
          </a:p>
        </p:txBody>
      </p:sp>
      <p:pic>
        <p:nvPicPr>
          <p:cNvPr id="5" name="Picture 4" descr="\\backup-srv\ASCA\SamahHorani\IASCA Conference\IASCA Con. Nov 2018\Conference Tools\Speakers Bio\Speakers\Mr. Jamal Milhim\IFAC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90863" cy="930442"/>
          </a:xfrm>
          <a:prstGeom prst="rect">
            <a:avLst/>
          </a:prstGeom>
          <a:noFill/>
          <a:ln>
            <a:noFill/>
          </a:ln>
        </p:spPr>
      </p:pic>
    </p:spTree>
    <p:extLst>
      <p:ext uri="{BB962C8B-B14F-4D97-AF65-F5344CB8AC3E}">
        <p14:creationId xmlns:p14="http://schemas.microsoft.com/office/powerpoint/2010/main" val="63749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4564"/>
            <a:ext cx="11353800" cy="1026368"/>
          </a:xfrm>
        </p:spPr>
        <p:txBody>
          <a:bodyPr>
            <a:normAutofit/>
          </a:bodyPr>
          <a:lstStyle/>
          <a:p>
            <a:pPr algn="r"/>
            <a:r>
              <a:rPr lang="ar-SA" sz="3300" b="1" dirty="0"/>
              <a:t>ماهو دور كل فريق لمواكبة مهنة التدقيق للتطور التكنولوجي:</a:t>
            </a:r>
            <a:endParaRPr lang="en-US" sz="3300" b="1" dirty="0"/>
          </a:p>
        </p:txBody>
      </p:sp>
      <p:sp>
        <p:nvSpPr>
          <p:cNvPr id="3" name="Content Placeholder 2"/>
          <p:cNvSpPr>
            <a:spLocks noGrp="1"/>
          </p:cNvSpPr>
          <p:nvPr>
            <p:ph idx="1"/>
          </p:nvPr>
        </p:nvSpPr>
        <p:spPr>
          <a:xfrm>
            <a:off x="0" y="1530220"/>
            <a:ext cx="12191999" cy="4348065"/>
          </a:xfrm>
        </p:spPr>
        <p:txBody>
          <a:bodyPr>
            <a:noAutofit/>
          </a:bodyPr>
          <a:lstStyle/>
          <a:p>
            <a:pPr algn="r" rtl="1"/>
            <a:r>
              <a:rPr lang="ar-SA" sz="3500" b="1" dirty="0" smtClean="0">
                <a:cs typeface="+mj-cs"/>
              </a:rPr>
              <a:t>مدققي الحسابات : </a:t>
            </a:r>
          </a:p>
          <a:p>
            <a:pPr marL="0" indent="0" algn="r" rtl="1">
              <a:buNone/>
            </a:pPr>
            <a:r>
              <a:rPr lang="ar-SA" sz="3500" dirty="0" smtClean="0">
                <a:cs typeface="+mj-cs"/>
              </a:rPr>
              <a:t>1- استمرار </a:t>
            </a:r>
            <a:r>
              <a:rPr lang="ar-JO" sz="3500" dirty="0" smtClean="0">
                <a:cs typeface="+mj-cs"/>
              </a:rPr>
              <a:t>شركات </a:t>
            </a:r>
            <a:r>
              <a:rPr lang="ar-JO" sz="3500" dirty="0">
                <a:cs typeface="+mj-cs"/>
              </a:rPr>
              <a:t>التدقيق الكبرى في الاستثمار والتجربة في التقنيات الجديدة </a:t>
            </a:r>
            <a:endParaRPr lang="ar-JO" sz="3500" dirty="0" smtClean="0">
              <a:cs typeface="+mj-cs"/>
            </a:endParaRPr>
          </a:p>
          <a:p>
            <a:pPr marL="0" indent="0" algn="r" rtl="1">
              <a:buNone/>
            </a:pPr>
            <a:endParaRPr lang="ar-SA" sz="3500" dirty="0" smtClean="0">
              <a:cs typeface="+mj-cs"/>
            </a:endParaRPr>
          </a:p>
          <a:p>
            <a:pPr marL="392113" indent="-392113" algn="r" rtl="1">
              <a:buNone/>
            </a:pPr>
            <a:r>
              <a:rPr lang="ar-SA" sz="3500" dirty="0" smtClean="0">
                <a:cs typeface="+mj-cs"/>
              </a:rPr>
              <a:t>2-</a:t>
            </a:r>
            <a:r>
              <a:rPr lang="ar-JO" sz="3500" dirty="0" smtClean="0">
                <a:cs typeface="+mj-cs"/>
              </a:rPr>
              <a:t> إجراء </a:t>
            </a:r>
            <a:r>
              <a:rPr lang="ar-SA" sz="3500" dirty="0" smtClean="0">
                <a:cs typeface="+mj-cs"/>
              </a:rPr>
              <a:t>تواصل مستمر مع واضعي المعايير والجهات القانونية لتحويل المستجدات القانونية والمهنية بصيغة تواكب التطور.</a:t>
            </a:r>
          </a:p>
        </p:txBody>
      </p:sp>
      <p:sp>
        <p:nvSpPr>
          <p:cNvPr id="5" name="Slide Number Placeholder 4"/>
          <p:cNvSpPr>
            <a:spLocks noGrp="1"/>
          </p:cNvSpPr>
          <p:nvPr>
            <p:ph type="sldNum" sz="quarter" idx="12"/>
          </p:nvPr>
        </p:nvSpPr>
        <p:spPr/>
        <p:txBody>
          <a:bodyPr/>
          <a:lstStyle/>
          <a:p>
            <a:fld id="{7E88624B-E61F-4E6D-A99B-05CFC8B3F102}" type="slidenum">
              <a:rPr lang="en-US" smtClean="0"/>
              <a:pPr/>
              <a:t>9</a:t>
            </a:fld>
            <a:endParaRPr lang="en-US"/>
          </a:p>
        </p:txBody>
      </p:sp>
      <p:pic>
        <p:nvPicPr>
          <p:cNvPr id="4" name="Picture 3" descr="\\backup-srv\ASCA\SamahHorani\IASCA Conference\IASCA Con. Nov 2018\Conference Tools\Speakers Bio\Speakers\Mr. Jamal Milhim\IFAC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716" y="155568"/>
            <a:ext cx="1090863" cy="930442"/>
          </a:xfrm>
          <a:prstGeom prst="rect">
            <a:avLst/>
          </a:prstGeom>
          <a:noFill/>
          <a:ln>
            <a:noFill/>
          </a:ln>
        </p:spPr>
      </p:pic>
    </p:spTree>
    <p:extLst>
      <p:ext uri="{BB962C8B-B14F-4D97-AF65-F5344CB8AC3E}">
        <p14:creationId xmlns:p14="http://schemas.microsoft.com/office/powerpoint/2010/main" val="335008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heel(1)">
                                      <p:cBhvr>
                                        <p:cTn id="2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1620</TotalTime>
  <Words>1526</Words>
  <Application>Microsoft Office PowerPoint</Application>
  <PresentationFormat>Widescreen</PresentationFormat>
  <Paragraphs>210</Paragraphs>
  <Slides>29</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ＭＳ Ｐゴシック</vt:lpstr>
      <vt:lpstr>Arial</vt:lpstr>
      <vt:lpstr>Calibri</vt:lpstr>
      <vt:lpstr>Tw Cen MT</vt:lpstr>
      <vt:lpstr>Tw Cen MT Condensed</vt:lpstr>
      <vt:lpstr>Wingdings</vt:lpstr>
      <vt:lpstr>Wingdings 3</vt:lpstr>
      <vt:lpstr>ヒラギノ角ゴ Pro W3</vt:lpstr>
      <vt:lpstr>Integral</vt:lpstr>
      <vt:lpstr>اثر تكنلوجيا المعلومات على مهنتي المحاسبه والتدقيق  ورقة العمل: تطوير برامج التدقيق لتلبي التطور التكنولوجي المستمر</vt:lpstr>
      <vt:lpstr>PowerPoint Presentation</vt:lpstr>
      <vt:lpstr>PowerPoint Presentation</vt:lpstr>
      <vt:lpstr>الواقع والدوافع التي تفرض التحول التكنولوجي لبرامج التدقيق:</vt:lpstr>
      <vt:lpstr>يتبع: الدوافع التي تفرض التحول التكنولوجي لبرامج التدقيق:</vt:lpstr>
      <vt:lpstr>المهن التي ستتاثر بالتحول الرقمي والتطور التكنلوجي  في دراسه عام  حول العماله</vt:lpstr>
      <vt:lpstr>مراحل التدقيق</vt:lpstr>
      <vt:lpstr>الأطراف ذات العلاقه في تطوير مهنة التدقيق لمواكبة هذا التطور التكنولوجي: </vt:lpstr>
      <vt:lpstr>ماهو دور كل فريق لمواكبة مهنة التدقيق للتطور التكنولوجي:</vt:lpstr>
      <vt:lpstr>ماهو دور كل فريق لمواكبة مهنة التدقيق للتطور التكنولوجي (تتمة):</vt:lpstr>
      <vt:lpstr>ماهو دور كل فريق لمواكبة مهنة التدقيق للتطور التكنولوجي (تتمة):</vt:lpstr>
      <vt:lpstr>ماهو دور كل فريق لمواكبة مهنة التدقيق للتطور التكنولوجي (تتمة):</vt:lpstr>
      <vt:lpstr>ماهو دور كل فريق لمواكبة مهنة التدقيق للتطور التكنولوجي (تتمة):</vt:lpstr>
      <vt:lpstr>كيف ستواجه برامج التدقيق الالكترونية هذا التطور؟! هل من الممكن ان يكون المدقق روبوتا؟</vt:lpstr>
      <vt:lpstr>أولاً: التحليلات المبرمجة</vt:lpstr>
      <vt:lpstr>يتبع: التحليلات المبرمجة</vt:lpstr>
      <vt:lpstr>ثانيا : الذكاء الصناعي</vt:lpstr>
      <vt:lpstr>ما هو الذكاء الصناعي؟</vt:lpstr>
      <vt:lpstr>تطبيقات الذكاء الصناعي في برامج التدقيق:</vt:lpstr>
      <vt:lpstr>تطبيقات حاليه  (تتمة):</vt:lpstr>
      <vt:lpstr> block-chain ثالثا : الكتل المتسلسلة:</vt:lpstr>
      <vt:lpstr>مثال محتمل  في التطبيق  بالتدقيق:</vt:lpstr>
      <vt:lpstr>PowerPoint Presentation</vt:lpstr>
      <vt:lpstr>مثال (1): تطبيق أنظمة التدقيق الالكترونية على دراسة أقساط التأمين في شركات التأمين.</vt:lpstr>
      <vt:lpstr>مثال (2): تطبيق أنظمة التدقيق الالكترونية على دراسة القيمة العادلة لأسهم للمتاجرة مدرجة في السوق المالي.</vt:lpstr>
      <vt:lpstr>الاستنتاج:</vt:lpstr>
      <vt:lpstr>التحديات</vt:lpstr>
      <vt:lpstr> </vt:lpstr>
      <vt:lpstr>  شكرا لاستماعكم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تطوير برامج التدقيق والحوكمة لتلبي التطور التكنولوجي المستمر</dc:title>
  <dc:creator>Mahmoud Zetawi</dc:creator>
  <cp:lastModifiedBy>Jamal Milhem</cp:lastModifiedBy>
  <cp:revision>99</cp:revision>
  <cp:lastPrinted>2019-10-24T07:27:05Z</cp:lastPrinted>
  <dcterms:created xsi:type="dcterms:W3CDTF">2018-10-21T08:51:38Z</dcterms:created>
  <dcterms:modified xsi:type="dcterms:W3CDTF">2019-10-24T20:46:59Z</dcterms:modified>
</cp:coreProperties>
</file>