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256" r:id="rId2"/>
    <p:sldId id="257" r:id="rId3"/>
    <p:sldId id="258" r:id="rId4"/>
    <p:sldId id="259" r:id="rId5"/>
    <p:sldId id="296" r:id="rId6"/>
    <p:sldId id="260" r:id="rId7"/>
    <p:sldId id="261" r:id="rId8"/>
    <p:sldId id="262" r:id="rId9"/>
    <p:sldId id="263" r:id="rId10"/>
    <p:sldId id="264" r:id="rId11"/>
    <p:sldId id="298" r:id="rId12"/>
    <p:sldId id="299" r:id="rId13"/>
    <p:sldId id="265" r:id="rId14"/>
    <p:sldId id="297" r:id="rId15"/>
    <p:sldId id="266" r:id="rId16"/>
    <p:sldId id="290" r:id="rId17"/>
    <p:sldId id="291" r:id="rId18"/>
    <p:sldId id="267" r:id="rId19"/>
    <p:sldId id="292" r:id="rId20"/>
    <p:sldId id="293" r:id="rId21"/>
    <p:sldId id="268" r:id="rId22"/>
    <p:sldId id="269" r:id="rId23"/>
    <p:sldId id="270" r:id="rId24"/>
    <p:sldId id="300" r:id="rId25"/>
    <p:sldId id="273" r:id="rId26"/>
    <p:sldId id="301"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302" r:id="rId43"/>
    <p:sldId id="303"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624" autoAdjust="0"/>
  </p:normalViewPr>
  <p:slideViewPr>
    <p:cSldViewPr snapToGrid="0">
      <p:cViewPr varScale="1">
        <p:scale>
          <a:sx n="69" d="100"/>
          <a:sy n="69" d="100"/>
        </p:scale>
        <p:origin x="-588"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pPr/>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12040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pPr/>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55386227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pPr/>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2815618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pPr/>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38819259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pPr/>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63013759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pPr/>
              <a:t>10/23/2019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1204254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pPr/>
              <a:t>10/23/2019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69092379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pPr/>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461546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pPr/>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04935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pPr/>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4064106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pPr/>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86167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pPr/>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360660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pPr/>
              <a:t>10/23/2019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902578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pPr/>
              <a:t>10/23/2019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42219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pPr/>
              <a:t>10/23/2019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623560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pPr/>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074078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pPr/>
              <a:t>10/23/2019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965448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2D6E202-B606-4609-B914-27C9371A1F6D}" type="datetime1">
              <a:rPr lang="en-US" smtClean="0"/>
              <a:pPr/>
              <a:t>10/23/2019</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644646051"/>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blog.hotmart.com/ar/%D8%A7%D9%84%D9%85%D9%86%D8%AA%D8%AC%D8%A7%D8%AA-%D8%A7%D9%84%D8%B1%D9%82%D9%85%D9%8A%D8%A9%e2%80%8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blog.hotmart.com/ar/%D8%A7%D8%B3%D8%AA%D8%B1%D8%A7%D8%AA%D9%8A%D8%AC%D9%8A%D8%A9-%D8%A7%D9%84%D8%AA%D8%B3%D9%88%D9%8A%D9%8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blog.hotmart.com/ar/%D8%A7%D9%84%D8%B9%D9%85%D9%84-%D8%B9%D9%86-%D8%A8%D8%B9%D8%A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blog.hotmart.com/ar/%D8%B4%D8%AE%D8%B5%D9%8A%D8%A9-%D8%A7%D9%84%D8%B9%D9%85%D9%8A%D9%84-person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E03C8B9-BBC3-4FF0-B2D1-15CF72BCDAFC}"/>
              </a:ext>
            </a:extLst>
          </p:cNvPr>
          <p:cNvPicPr>
            <a:picLocks noChangeAspect="1"/>
          </p:cNvPicPr>
          <p:nvPr/>
        </p:nvPicPr>
        <p:blipFill rotWithShape="1">
          <a:blip r:embed="rId2" cstate="print"/>
          <a:srcRect t="8268" b="7146"/>
          <a:stretch/>
        </p:blipFill>
        <p:spPr>
          <a:xfrm>
            <a:off x="20" y="975"/>
            <a:ext cx="12191980" cy="6858000"/>
          </a:xfrm>
          <a:prstGeom prst="rect">
            <a:avLst/>
          </a:prstGeom>
        </p:spPr>
      </p:pic>
      <p:sp>
        <p:nvSpPr>
          <p:cNvPr id="2" name="Title 1">
            <a:extLst>
              <a:ext uri="{FF2B5EF4-FFF2-40B4-BE49-F238E27FC236}">
                <a16:creationId xmlns:a16="http://schemas.microsoft.com/office/drawing/2014/main" xmlns="" id="{C692EE97-EB9B-478A-B492-9E9E1CDAA301}"/>
              </a:ext>
            </a:extLst>
          </p:cNvPr>
          <p:cNvSpPr>
            <a:spLocks noGrp="1"/>
          </p:cNvSpPr>
          <p:nvPr>
            <p:ph type="ctrTitle"/>
          </p:nvPr>
        </p:nvSpPr>
        <p:spPr>
          <a:xfrm>
            <a:off x="8016375" y="1288613"/>
            <a:ext cx="3428389" cy="3218925"/>
          </a:xfrm>
        </p:spPr>
        <p:txBody>
          <a:bodyPr anchor="b">
            <a:normAutofit fontScale="90000"/>
          </a:bodyPr>
          <a:lstStyle/>
          <a:p>
            <a:pPr algn="just" rtl="1"/>
            <a:r>
              <a:rPr lang="ar-EG" sz="4400" b="1" dirty="0">
                <a:solidFill>
                  <a:srgbClr val="002060"/>
                </a:solidFill>
                <a:effectLst>
                  <a:glow rad="101600">
                    <a:schemeClr val="accent1">
                      <a:satMod val="175000"/>
                      <a:alpha val="40000"/>
                    </a:schemeClr>
                  </a:glow>
                  <a:innerShdw blurRad="63500" dist="50800" dir="13500000">
                    <a:prstClr val="black">
                      <a:alpha val="50000"/>
                    </a:prstClr>
                  </a:innerShdw>
                </a:effectLst>
              </a:rPr>
              <a:t>حوكمه التحولات الرقمية و تاثيراتها الاقتصادية</a:t>
            </a:r>
            <a:r>
              <a:rPr lang="en-US" sz="4400" dirty="0">
                <a:effectLst>
                  <a:glow rad="101600">
                    <a:schemeClr val="accent1">
                      <a:satMod val="175000"/>
                      <a:alpha val="40000"/>
                    </a:schemeClr>
                  </a:glow>
                </a:effectLst>
              </a:rPr>
              <a:t/>
            </a:r>
            <a:br>
              <a:rPr lang="en-US" sz="4400" dirty="0">
                <a:effectLst>
                  <a:glow rad="101600">
                    <a:schemeClr val="accent1">
                      <a:satMod val="175000"/>
                      <a:alpha val="40000"/>
                    </a:schemeClr>
                  </a:glow>
                </a:effectLst>
              </a:rPr>
            </a:br>
            <a:endParaRPr lang="en-US" sz="4400" dirty="0">
              <a:solidFill>
                <a:schemeClr val="tx1"/>
              </a:solidFill>
              <a:effectLst>
                <a:glow rad="101600">
                  <a:schemeClr val="accent1">
                    <a:satMod val="175000"/>
                    <a:alpha val="40000"/>
                  </a:schemeClr>
                </a:glow>
              </a:effectLst>
            </a:endParaRPr>
          </a:p>
        </p:txBody>
      </p:sp>
    </p:spTree>
    <p:extLst>
      <p:ext uri="{BB962C8B-B14F-4D97-AF65-F5344CB8AC3E}">
        <p14:creationId xmlns:p14="http://schemas.microsoft.com/office/powerpoint/2010/main" xmlns="" val="182947418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BE8FBC-F889-47A0-9B52-3DFC408DDA6C}"/>
              </a:ext>
            </a:extLst>
          </p:cNvPr>
          <p:cNvSpPr>
            <a:spLocks noGrp="1"/>
          </p:cNvSpPr>
          <p:nvPr>
            <p:ph type="title"/>
          </p:nvPr>
        </p:nvSpPr>
        <p:spPr>
          <a:xfrm>
            <a:off x="913795" y="246993"/>
            <a:ext cx="10353762" cy="970450"/>
          </a:xfrm>
        </p:spPr>
        <p:txBody>
          <a:bodyPr>
            <a:normAutofit fontScale="90000"/>
          </a:bodyPr>
          <a:lstStyle/>
          <a:p>
            <a:pPr rtl="1"/>
            <a:r>
              <a:rPr lang="ar-EG" b="1" dirty="0" smtClean="0"/>
              <a:t/>
            </a:r>
            <a:br>
              <a:rPr lang="ar-EG" b="1" dirty="0" smtClean="0"/>
            </a:br>
            <a:r>
              <a:rPr lang="ar-EG" b="1" dirty="0" smtClean="0"/>
              <a:t/>
            </a:r>
            <a:br>
              <a:rPr lang="ar-EG" b="1" dirty="0" smtClean="0"/>
            </a:br>
            <a:r>
              <a:rPr lang="ar-SA" b="1" dirty="0" smtClean="0"/>
              <a:t>تأثيرات </a:t>
            </a:r>
            <a:r>
              <a:rPr lang="ar-SA" b="1" dirty="0"/>
              <a:t>التحول الرقمي</a:t>
            </a:r>
            <a:r>
              <a:rPr lang="en-US" b="1" dirty="0"/>
              <a:t> </a:t>
            </a:r>
            <a:r>
              <a:rPr lang="en-US" b="1" i="1" dirty="0"/>
              <a:t>Digital </a:t>
            </a:r>
            <a:r>
              <a:rPr lang="en-US" b="1" i="1" dirty="0" smtClean="0"/>
              <a:t>Transformation</a:t>
            </a:r>
            <a:r>
              <a:rPr lang="ar-EG" b="1" i="1" dirty="0" smtClean="0"/>
              <a:t/>
            </a:r>
            <a:br>
              <a:rPr lang="ar-EG" b="1" i="1" dirty="0" smtClean="0"/>
            </a:br>
            <a:r>
              <a:rPr lang="ar-EG" b="1" dirty="0" smtClean="0"/>
              <a:t>تحسين العمليات </a:t>
            </a:r>
            <a:br>
              <a:rPr lang="ar-EG" b="1" dirty="0" smtClean="0"/>
            </a:br>
            <a:r>
              <a:rPr lang="ar-EG" b="1" i="1" dirty="0"/>
              <a:t/>
            </a:r>
            <a:br>
              <a:rPr lang="ar-EG" b="1" i="1" dirty="0"/>
            </a:br>
            <a:endParaRPr lang="en-US" dirty="0"/>
          </a:p>
        </p:txBody>
      </p:sp>
      <p:sp>
        <p:nvSpPr>
          <p:cNvPr id="3" name="Content Placeholder 2">
            <a:extLst>
              <a:ext uri="{FF2B5EF4-FFF2-40B4-BE49-F238E27FC236}">
                <a16:creationId xmlns:a16="http://schemas.microsoft.com/office/drawing/2014/main" xmlns="" id="{377D25BF-ABE3-41E1-AAF6-8DCC51B81AB2}"/>
              </a:ext>
            </a:extLst>
          </p:cNvPr>
          <p:cNvSpPr>
            <a:spLocks noGrp="1"/>
          </p:cNvSpPr>
          <p:nvPr>
            <p:ph idx="1"/>
          </p:nvPr>
        </p:nvSpPr>
        <p:spPr>
          <a:xfrm>
            <a:off x="941504" y="1591516"/>
            <a:ext cx="10353762" cy="4504088"/>
          </a:xfrm>
        </p:spPr>
        <p:txBody>
          <a:bodyPr>
            <a:normAutofit/>
          </a:bodyPr>
          <a:lstStyle/>
          <a:p>
            <a:pPr algn="just" rtl="1"/>
            <a:r>
              <a:rPr lang="ar-SA" sz="2800" b="1" dirty="0" smtClean="0"/>
              <a:t>التواصل </a:t>
            </a:r>
            <a:r>
              <a:rPr lang="ar-SA" sz="2800" b="1" dirty="0"/>
              <a:t>بطريقة فعالة أكثر، التحكم بالنفقات، تخزين الملفات بطريقة أكثر أماناً أو إنفاق وقت أقل على مهمة ما</a:t>
            </a:r>
            <a:r>
              <a:rPr lang="en-US" sz="2800" b="1" dirty="0"/>
              <a:t>.</a:t>
            </a:r>
          </a:p>
          <a:p>
            <a:pPr algn="just" rtl="1"/>
            <a:r>
              <a:rPr lang="ar-SA" sz="2800" b="1" dirty="0"/>
              <a:t>الحقيقة هي أنه، عندما نطبق أمراً مختلفاً يسهّل نشاطاً ما، فإننا ندمج التحول الرقمي بحياتنا اليومية</a:t>
            </a:r>
            <a:r>
              <a:rPr lang="en-US" sz="2800" b="1" dirty="0"/>
              <a:t>.</a:t>
            </a:r>
            <a:endParaRPr lang="ar-EG" sz="2800" b="1" dirty="0"/>
          </a:p>
          <a:p>
            <a:pPr algn="just" rtl="1"/>
            <a:r>
              <a:rPr lang="ar-SA" sz="2800" b="1" dirty="0"/>
              <a:t>لا يتعلق هذا التقسيم فقط بالمنتَج النهائي الذي يتم تسليمه إلى المستهلكين، بل أيضاً، داخلياً، يعمل على تسهيل عمل الأعضاء في الموضوع، وتحسين خدمة العملاء وتقليل الشعور بالانزعاج من العمليات والإجراءات غير الضرورية و المتقادمة</a:t>
            </a:r>
            <a:endParaRPr lang="en-US" sz="2800" b="1" dirty="0"/>
          </a:p>
          <a:p>
            <a:pPr rtl="1"/>
            <a:endParaRPr lang="en-US" sz="3200" dirty="0"/>
          </a:p>
        </p:txBody>
      </p:sp>
    </p:spTree>
    <p:extLst>
      <p:ext uri="{BB962C8B-B14F-4D97-AF65-F5344CB8AC3E}">
        <p14:creationId xmlns:p14="http://schemas.microsoft.com/office/powerpoint/2010/main" xmlns="" val="3021234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Adel\Desktop\17-7.jpg"/>
          <p:cNvPicPr>
            <a:picLocks noChangeAspect="1" noChangeArrowheads="1"/>
          </p:cNvPicPr>
          <p:nvPr/>
        </p:nvPicPr>
        <p:blipFill>
          <a:blip r:embed="rId2" cstate="print"/>
          <a:srcRect/>
          <a:stretch>
            <a:fillRect/>
          </a:stretch>
        </p:blipFill>
        <p:spPr bwMode="auto">
          <a:xfrm>
            <a:off x="557213" y="452438"/>
            <a:ext cx="11077575" cy="5953125"/>
          </a:xfrm>
          <a:prstGeom prst="rect">
            <a:avLst/>
          </a:prstGeom>
          <a:noFill/>
        </p:spPr>
      </p:pic>
    </p:spTree>
    <p:extLst>
      <p:ext uri="{BB962C8B-B14F-4D97-AF65-F5344CB8AC3E}">
        <p14:creationId xmlns:p14="http://schemas.microsoft.com/office/powerpoint/2010/main" xmlns="" val="302123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Adel\Desktop\14-7.jpg"/>
          <p:cNvPicPr>
            <a:picLocks noChangeAspect="1" noChangeArrowheads="1"/>
          </p:cNvPicPr>
          <p:nvPr/>
        </p:nvPicPr>
        <p:blipFill>
          <a:blip r:embed="rId2" cstate="print"/>
          <a:srcRect/>
          <a:stretch>
            <a:fillRect/>
          </a:stretch>
        </p:blipFill>
        <p:spPr bwMode="auto">
          <a:xfrm>
            <a:off x="623888" y="519113"/>
            <a:ext cx="10944225" cy="5819775"/>
          </a:xfrm>
          <a:prstGeom prst="rect">
            <a:avLst/>
          </a:prstGeom>
          <a:noFill/>
        </p:spPr>
      </p:pic>
    </p:spTree>
    <p:extLst>
      <p:ext uri="{BB962C8B-B14F-4D97-AF65-F5344CB8AC3E}">
        <p14:creationId xmlns:p14="http://schemas.microsoft.com/office/powerpoint/2010/main" xmlns="" val="3021234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BE8FBC-F889-47A0-9B52-3DFC408DDA6C}"/>
              </a:ext>
            </a:extLst>
          </p:cNvPr>
          <p:cNvSpPr>
            <a:spLocks noGrp="1"/>
          </p:cNvSpPr>
          <p:nvPr>
            <p:ph type="title"/>
          </p:nvPr>
        </p:nvSpPr>
        <p:spPr>
          <a:xfrm>
            <a:off x="913795" y="246993"/>
            <a:ext cx="10353762" cy="970450"/>
          </a:xfrm>
        </p:spPr>
        <p:txBody>
          <a:bodyPr>
            <a:normAutofit fontScale="90000"/>
          </a:bodyPr>
          <a:lstStyle/>
          <a:p>
            <a:pPr rtl="1"/>
            <a:r>
              <a:rPr lang="ar-SA" b="1" dirty="0"/>
              <a:t>تأثيرات التحول الرقمي</a:t>
            </a:r>
            <a:r>
              <a:rPr lang="en-US" b="1" dirty="0"/>
              <a:t> </a:t>
            </a:r>
            <a:r>
              <a:rPr lang="en-US" b="1" i="1" dirty="0"/>
              <a:t>Digital Transformation</a:t>
            </a:r>
            <a:r>
              <a:rPr lang="ar-EG" b="1" i="1" dirty="0"/>
              <a:t/>
            </a:r>
            <a:br>
              <a:rPr lang="ar-EG" b="1" i="1" dirty="0"/>
            </a:br>
            <a:endParaRPr lang="en-US" dirty="0"/>
          </a:p>
        </p:txBody>
      </p:sp>
      <p:sp>
        <p:nvSpPr>
          <p:cNvPr id="3" name="Content Placeholder 2">
            <a:extLst>
              <a:ext uri="{FF2B5EF4-FFF2-40B4-BE49-F238E27FC236}">
                <a16:creationId xmlns:a16="http://schemas.microsoft.com/office/drawing/2014/main" xmlns="" id="{377D25BF-ABE3-41E1-AAF6-8DCC51B81AB2}"/>
              </a:ext>
            </a:extLst>
          </p:cNvPr>
          <p:cNvSpPr>
            <a:spLocks noGrp="1"/>
          </p:cNvSpPr>
          <p:nvPr>
            <p:ph idx="1"/>
          </p:nvPr>
        </p:nvSpPr>
        <p:spPr>
          <a:xfrm>
            <a:off x="913795" y="1217442"/>
            <a:ext cx="10353762" cy="5209483"/>
          </a:xfrm>
        </p:spPr>
        <p:txBody>
          <a:bodyPr>
            <a:normAutofit fontScale="92500" lnSpcReduction="20000"/>
          </a:bodyPr>
          <a:lstStyle/>
          <a:p>
            <a:pPr algn="just" rtl="1"/>
            <a:r>
              <a:rPr lang="ar-SA" sz="2800" b="1" dirty="0"/>
              <a:t>بما أن التحول الرقمي يدخل بشكل عملي في كل ما نقوم به، فإن مهام ووظائف العاملين ضمن الشركات أيضاً تأثرت بذلك</a:t>
            </a:r>
            <a:r>
              <a:rPr lang="en-US" sz="2800" b="1" dirty="0"/>
              <a:t>.</a:t>
            </a:r>
            <a:endParaRPr lang="ar-EG" sz="2800" b="1" dirty="0"/>
          </a:p>
          <a:p>
            <a:pPr algn="just" rtl="1">
              <a:buNone/>
            </a:pPr>
            <a:endParaRPr lang="en-US" sz="2800" b="1" dirty="0"/>
          </a:p>
          <a:p>
            <a:pPr algn="just" rtl="1"/>
            <a:r>
              <a:rPr lang="ar-SA" sz="2800" b="1" dirty="0"/>
              <a:t>إن سوق العمل تريد أناساً يمكنهم المساهمة في شيء جديد، ويكونوا قادرين على إضافة قيمة من خلال الأفكار، الخبرات وكذلك المعارف</a:t>
            </a:r>
            <a:r>
              <a:rPr lang="en-US" sz="2800" b="1" dirty="0"/>
              <a:t>.</a:t>
            </a:r>
            <a:endParaRPr lang="ar-EG" sz="2800" b="1" dirty="0"/>
          </a:p>
          <a:p>
            <a:pPr algn="just" rtl="1">
              <a:buNone/>
            </a:pPr>
            <a:endParaRPr lang="en-US" sz="2800" b="1" dirty="0"/>
          </a:p>
          <a:p>
            <a:pPr algn="just" rtl="1"/>
            <a:r>
              <a:rPr lang="ar-SA" sz="2800" b="1" dirty="0"/>
              <a:t>في المحصلة، يتم استبدال الوظائف والشواغر التقنية المتوفرة بأدوات ومعدات تكنولوجية، ويتم دعوة العامل إلى العمل بطريقة أكثر تفاعلية ومتناسقة مع الأهداف التنظيمية</a:t>
            </a:r>
            <a:r>
              <a:rPr lang="en-US" sz="2800" b="1" dirty="0"/>
              <a:t>.</a:t>
            </a:r>
            <a:endParaRPr lang="ar-EG" sz="2800" b="1" dirty="0"/>
          </a:p>
          <a:p>
            <a:pPr algn="just" rtl="1">
              <a:buNone/>
            </a:pPr>
            <a:endParaRPr lang="en-US" sz="2800" b="1" dirty="0"/>
          </a:p>
          <a:p>
            <a:pPr algn="just" rtl="1"/>
            <a:r>
              <a:rPr lang="ar-SA" sz="2800" b="1" dirty="0"/>
              <a:t>في هذا السيناريو، يبرز عنصرالاستباقية</a:t>
            </a:r>
            <a:r>
              <a:rPr lang="en-US" sz="2800" b="1" dirty="0"/>
              <a:t> </a:t>
            </a:r>
            <a:r>
              <a:rPr lang="en-US" sz="2800" b="1" i="1" dirty="0" err="1"/>
              <a:t>proactivity</a:t>
            </a:r>
            <a:r>
              <a:rPr lang="ar-SA" sz="2800" b="1" i="1" dirty="0"/>
              <a:t>،</a:t>
            </a:r>
            <a:r>
              <a:rPr lang="en-US" sz="2800" b="1" i="1" dirty="0"/>
              <a:t> </a:t>
            </a:r>
            <a:r>
              <a:rPr lang="ar-SA" sz="2800" b="1" dirty="0"/>
              <a:t>الإبداع</a:t>
            </a:r>
            <a:r>
              <a:rPr lang="en-US" sz="2800" b="1" dirty="0"/>
              <a:t> </a:t>
            </a:r>
            <a:r>
              <a:rPr lang="en-US" sz="2800" b="1" i="1" dirty="0"/>
              <a:t>creativity</a:t>
            </a:r>
            <a:r>
              <a:rPr lang="ar-SA" sz="2800" b="1" i="1" dirty="0"/>
              <a:t>،</a:t>
            </a:r>
            <a:r>
              <a:rPr lang="en-US" sz="2800" b="1" i="1" dirty="0"/>
              <a:t> </a:t>
            </a:r>
            <a:r>
              <a:rPr lang="ar-SA" sz="2800" b="1" dirty="0"/>
              <a:t>والاستعداد للتعلم بشكل دائم، ومتابعة الإبداعات… هي عبارة عن بعض الخصائص التي يتم تقديرها بشكل كبير جداً</a:t>
            </a:r>
            <a:r>
              <a:rPr lang="en-US" sz="2800" b="1" dirty="0"/>
              <a:t>.</a:t>
            </a:r>
          </a:p>
          <a:p>
            <a:pPr rtl="1"/>
            <a:endParaRPr lang="en-US" sz="3200" dirty="0"/>
          </a:p>
        </p:txBody>
      </p:sp>
    </p:spTree>
    <p:extLst>
      <p:ext uri="{BB962C8B-B14F-4D97-AF65-F5344CB8AC3E}">
        <p14:creationId xmlns:p14="http://schemas.microsoft.com/office/powerpoint/2010/main" xmlns="" val="3021234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del\Desktop\19-7.jpg"/>
          <p:cNvPicPr>
            <a:picLocks noChangeAspect="1" noChangeArrowheads="1"/>
          </p:cNvPicPr>
          <p:nvPr/>
        </p:nvPicPr>
        <p:blipFill>
          <a:blip r:embed="rId2" cstate="print"/>
          <a:srcRect/>
          <a:stretch>
            <a:fillRect/>
          </a:stretch>
        </p:blipFill>
        <p:spPr bwMode="auto">
          <a:xfrm>
            <a:off x="614363" y="500063"/>
            <a:ext cx="11120437" cy="5857875"/>
          </a:xfrm>
          <a:prstGeom prst="rect">
            <a:avLst/>
          </a:prstGeom>
          <a:noFill/>
        </p:spPr>
      </p:pic>
    </p:spTree>
    <p:extLst>
      <p:ext uri="{BB962C8B-B14F-4D97-AF65-F5344CB8AC3E}">
        <p14:creationId xmlns:p14="http://schemas.microsoft.com/office/powerpoint/2010/main" xmlns="" val="3021234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BE8FBC-F889-47A0-9B52-3DFC408DDA6C}"/>
              </a:ext>
            </a:extLst>
          </p:cNvPr>
          <p:cNvSpPr>
            <a:spLocks noGrp="1"/>
          </p:cNvSpPr>
          <p:nvPr>
            <p:ph type="title"/>
          </p:nvPr>
        </p:nvSpPr>
        <p:spPr>
          <a:xfrm>
            <a:off x="913795" y="246993"/>
            <a:ext cx="10353762" cy="970450"/>
          </a:xfrm>
        </p:spPr>
        <p:txBody>
          <a:bodyPr>
            <a:normAutofit fontScale="90000"/>
          </a:bodyPr>
          <a:lstStyle/>
          <a:p>
            <a:pPr rtl="1"/>
            <a:r>
              <a:rPr lang="ar-SA" b="1" dirty="0"/>
              <a:t>تأثيرات التحول الرقمي</a:t>
            </a:r>
            <a:r>
              <a:rPr lang="en-US" b="1" dirty="0"/>
              <a:t> </a:t>
            </a:r>
            <a:r>
              <a:rPr lang="en-US" b="1" i="1" dirty="0"/>
              <a:t>Digital Transformation</a:t>
            </a:r>
            <a:r>
              <a:rPr lang="ar-EG" b="1" i="1" dirty="0"/>
              <a:t/>
            </a:r>
            <a:br>
              <a:rPr lang="ar-EG" b="1" i="1" dirty="0"/>
            </a:br>
            <a:endParaRPr lang="en-US" dirty="0"/>
          </a:p>
        </p:txBody>
      </p:sp>
      <p:sp>
        <p:nvSpPr>
          <p:cNvPr id="3" name="Content Placeholder 2">
            <a:extLst>
              <a:ext uri="{FF2B5EF4-FFF2-40B4-BE49-F238E27FC236}">
                <a16:creationId xmlns:a16="http://schemas.microsoft.com/office/drawing/2014/main" xmlns="" id="{377D25BF-ABE3-41E1-AAF6-8DCC51B81AB2}"/>
              </a:ext>
            </a:extLst>
          </p:cNvPr>
          <p:cNvSpPr>
            <a:spLocks noGrp="1"/>
          </p:cNvSpPr>
          <p:nvPr>
            <p:ph idx="1"/>
          </p:nvPr>
        </p:nvSpPr>
        <p:spPr>
          <a:xfrm>
            <a:off x="939921" y="1674643"/>
            <a:ext cx="10353762" cy="4504088"/>
          </a:xfrm>
        </p:spPr>
        <p:txBody>
          <a:bodyPr>
            <a:normAutofit/>
          </a:bodyPr>
          <a:lstStyle/>
          <a:p>
            <a:pPr algn="just" rtl="1"/>
            <a:r>
              <a:rPr lang="ar-SA" sz="2800" b="1" dirty="0"/>
              <a:t>يعتمد كل ما يتم القيام به في الشركات على إجراء تحليل للبيانات</a:t>
            </a:r>
            <a:r>
              <a:rPr lang="en-US" sz="2800" b="1" dirty="0"/>
              <a:t>.</a:t>
            </a:r>
            <a:endParaRPr lang="ar-EG" sz="2800" b="1" dirty="0"/>
          </a:p>
          <a:p>
            <a:pPr algn="just" rtl="1">
              <a:buNone/>
            </a:pPr>
            <a:endParaRPr lang="en-US" sz="2800" b="1" dirty="0"/>
          </a:p>
          <a:p>
            <a:pPr algn="just" rtl="1"/>
            <a:r>
              <a:rPr lang="ar-SA" sz="2800" b="1" dirty="0"/>
              <a:t>معرفة كيفية إدارة البيانات الضخمة</a:t>
            </a:r>
            <a:r>
              <a:rPr lang="en-US" sz="2800" b="1" dirty="0"/>
              <a:t> </a:t>
            </a:r>
            <a:r>
              <a:rPr lang="en-US" sz="2800" b="1" i="1" dirty="0"/>
              <a:t>big data</a:t>
            </a:r>
            <a:r>
              <a:rPr lang="en-US" sz="2800" b="1" dirty="0"/>
              <a:t> </a:t>
            </a:r>
            <a:r>
              <a:rPr lang="ar-SA" sz="2800" b="1" dirty="0"/>
              <a:t>يمثل فائدة وميزة تنافسية داخل السوق. إذاً، إذا كان لديك عمل تجاري، فإنك بحاجة إلى ملاءمة العمليات مع بعضها لتنفيذ العمل بشكل فعال</a:t>
            </a:r>
            <a:r>
              <a:rPr lang="en-US" sz="2800" b="1" dirty="0"/>
              <a:t>.</a:t>
            </a:r>
          </a:p>
          <a:p>
            <a:pPr algn="just" rtl="1">
              <a:buNone/>
            </a:pPr>
            <a:endParaRPr lang="en-US" sz="3200" b="1" dirty="0"/>
          </a:p>
        </p:txBody>
      </p:sp>
    </p:spTree>
    <p:extLst>
      <p:ext uri="{BB962C8B-B14F-4D97-AF65-F5344CB8AC3E}">
        <p14:creationId xmlns:p14="http://schemas.microsoft.com/office/powerpoint/2010/main" xmlns="" val="3021234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BE8FBC-F889-47A0-9B52-3DFC408DDA6C}"/>
              </a:ext>
            </a:extLst>
          </p:cNvPr>
          <p:cNvSpPr>
            <a:spLocks noGrp="1"/>
          </p:cNvSpPr>
          <p:nvPr>
            <p:ph type="title"/>
          </p:nvPr>
        </p:nvSpPr>
        <p:spPr>
          <a:xfrm>
            <a:off x="913795" y="246993"/>
            <a:ext cx="10353762" cy="970450"/>
          </a:xfrm>
        </p:spPr>
        <p:txBody>
          <a:bodyPr>
            <a:normAutofit/>
          </a:bodyPr>
          <a:lstStyle/>
          <a:p>
            <a:pPr rtl="1"/>
            <a:r>
              <a:rPr lang="ar-EG" b="1" dirty="0" smtClean="0"/>
              <a:t>اهمية</a:t>
            </a:r>
            <a:r>
              <a:rPr lang="ar-SA" b="1" dirty="0" smtClean="0"/>
              <a:t> </a:t>
            </a:r>
            <a:r>
              <a:rPr lang="ar-SA" b="1" dirty="0"/>
              <a:t>التحول الرقمي</a:t>
            </a:r>
            <a:endParaRPr lang="en-US" dirty="0"/>
          </a:p>
        </p:txBody>
      </p:sp>
      <p:pic>
        <p:nvPicPr>
          <p:cNvPr id="2051" name="Picture 3" descr="C:\Users\M-Adel\Desktop\15-7.jpg"/>
          <p:cNvPicPr>
            <a:picLocks noChangeAspect="1" noChangeArrowheads="1"/>
          </p:cNvPicPr>
          <p:nvPr/>
        </p:nvPicPr>
        <p:blipFill>
          <a:blip r:embed="rId2" cstate="print"/>
          <a:srcRect/>
          <a:stretch>
            <a:fillRect/>
          </a:stretch>
        </p:blipFill>
        <p:spPr bwMode="auto">
          <a:xfrm>
            <a:off x="642938" y="1149927"/>
            <a:ext cx="10906125" cy="5227061"/>
          </a:xfrm>
          <a:prstGeom prst="rect">
            <a:avLst/>
          </a:prstGeom>
          <a:noFill/>
        </p:spPr>
      </p:pic>
    </p:spTree>
    <p:extLst>
      <p:ext uri="{BB962C8B-B14F-4D97-AF65-F5344CB8AC3E}">
        <p14:creationId xmlns:p14="http://schemas.microsoft.com/office/powerpoint/2010/main" xmlns="" val="3021234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BE8FBC-F889-47A0-9B52-3DFC408DDA6C}"/>
              </a:ext>
            </a:extLst>
          </p:cNvPr>
          <p:cNvSpPr>
            <a:spLocks noGrp="1"/>
          </p:cNvSpPr>
          <p:nvPr>
            <p:ph type="title"/>
          </p:nvPr>
        </p:nvSpPr>
        <p:spPr>
          <a:xfrm>
            <a:off x="913795" y="246993"/>
            <a:ext cx="10353762" cy="970450"/>
          </a:xfrm>
        </p:spPr>
        <p:txBody>
          <a:bodyPr>
            <a:normAutofit/>
          </a:bodyPr>
          <a:lstStyle/>
          <a:p>
            <a:pPr rtl="1"/>
            <a:r>
              <a:rPr lang="ar-SA" b="1" dirty="0"/>
              <a:t>تقنيات التحول الرقمي</a:t>
            </a:r>
            <a:endParaRPr lang="en-US" dirty="0"/>
          </a:p>
        </p:txBody>
      </p:sp>
      <p:pic>
        <p:nvPicPr>
          <p:cNvPr id="4" name="Picture 3" descr="https://www.my.gov.sa/wps/wcm/connect/f40d8a46-9378-494a-b08f-6f6da32a20c9/DRAW+for+Gov.sa+-+3.png?MOD=AJPERES&amp;CACHEID=ROOTWORKSPACE-f40d8a46-9378-494a-b08f-6f6da32a20c9-mvqlxsL"/>
          <p:cNvPicPr/>
          <p:nvPr/>
        </p:nvPicPr>
        <p:blipFill>
          <a:blip r:embed="rId2" cstate="print"/>
          <a:srcRect/>
          <a:stretch>
            <a:fillRect/>
          </a:stretch>
        </p:blipFill>
        <p:spPr bwMode="auto">
          <a:xfrm>
            <a:off x="1489167" y="1447800"/>
            <a:ext cx="9353004" cy="4613366"/>
          </a:xfrm>
          <a:prstGeom prst="rect">
            <a:avLst/>
          </a:prstGeom>
          <a:noFill/>
          <a:ln w="9525">
            <a:noFill/>
            <a:miter lim="800000"/>
            <a:headEnd/>
            <a:tailEnd/>
          </a:ln>
        </p:spPr>
      </p:pic>
    </p:spTree>
    <p:extLst>
      <p:ext uri="{BB962C8B-B14F-4D97-AF65-F5344CB8AC3E}">
        <p14:creationId xmlns:p14="http://schemas.microsoft.com/office/powerpoint/2010/main" xmlns="" val="3021234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BE8FBC-F889-47A0-9B52-3DFC408DDA6C}"/>
              </a:ext>
            </a:extLst>
          </p:cNvPr>
          <p:cNvSpPr>
            <a:spLocks noGrp="1"/>
          </p:cNvSpPr>
          <p:nvPr>
            <p:ph type="title"/>
          </p:nvPr>
        </p:nvSpPr>
        <p:spPr>
          <a:xfrm>
            <a:off x="913795" y="246993"/>
            <a:ext cx="10353762" cy="970450"/>
          </a:xfrm>
        </p:spPr>
        <p:txBody>
          <a:bodyPr>
            <a:normAutofit fontScale="90000"/>
          </a:bodyPr>
          <a:lstStyle/>
          <a:p>
            <a:pPr rtl="1"/>
            <a:r>
              <a:rPr lang="ar-EG" b="1" dirty="0"/>
              <a:t>خطوات</a:t>
            </a:r>
            <a:r>
              <a:rPr lang="ar-SA" b="1" dirty="0"/>
              <a:t> التحول الرقمي</a:t>
            </a:r>
            <a:r>
              <a:rPr lang="en-US" b="1" dirty="0"/>
              <a:t> </a:t>
            </a:r>
            <a:r>
              <a:rPr lang="en-US" b="1" i="1" dirty="0"/>
              <a:t>Digital Transformation</a:t>
            </a:r>
            <a:r>
              <a:rPr lang="ar-EG" b="1" i="1" dirty="0"/>
              <a:t/>
            </a:r>
            <a:br>
              <a:rPr lang="ar-EG" b="1" i="1" dirty="0"/>
            </a:br>
            <a:endParaRPr lang="en-US" dirty="0"/>
          </a:p>
        </p:txBody>
      </p:sp>
      <p:sp>
        <p:nvSpPr>
          <p:cNvPr id="3" name="Content Placeholder 2">
            <a:extLst>
              <a:ext uri="{FF2B5EF4-FFF2-40B4-BE49-F238E27FC236}">
                <a16:creationId xmlns:a16="http://schemas.microsoft.com/office/drawing/2014/main" xmlns="" id="{377D25BF-ABE3-41E1-AAF6-8DCC51B81AB2}"/>
              </a:ext>
            </a:extLst>
          </p:cNvPr>
          <p:cNvSpPr>
            <a:spLocks noGrp="1"/>
          </p:cNvSpPr>
          <p:nvPr>
            <p:ph idx="1"/>
          </p:nvPr>
        </p:nvSpPr>
        <p:spPr>
          <a:xfrm>
            <a:off x="939921" y="1674643"/>
            <a:ext cx="10353762" cy="4504088"/>
          </a:xfrm>
        </p:spPr>
        <p:txBody>
          <a:bodyPr>
            <a:normAutofit/>
          </a:bodyPr>
          <a:lstStyle/>
          <a:p>
            <a:pPr algn="just" rtl="1"/>
            <a:r>
              <a:rPr lang="ar-SA" sz="2800" b="1" dirty="0"/>
              <a:t>يمكن أن يبدأ التحول الرقمي من خلال بناء استراتيجية رقمية وإجراء تحسين على الوضع الراهن ولا يمكن أن يتحقق ذلك إلا من خلال :</a:t>
            </a:r>
            <a:endParaRPr lang="en-US" sz="2800" b="1" dirty="0"/>
          </a:p>
          <a:p>
            <a:pPr algn="just" rtl="1">
              <a:buNone/>
            </a:pPr>
            <a:r>
              <a:rPr lang="ar-SA" sz="2800" b="1" dirty="0"/>
              <a:t>- قياس الإمكانيات الرقمية الحالية ولتحديد أفضل هيكل عمل لأنشطة التسويق الرقمى في المنشئة. </a:t>
            </a:r>
            <a:endParaRPr lang="en-US" sz="2800" b="1" dirty="0"/>
          </a:p>
          <a:p>
            <a:pPr algn="just" rtl="1">
              <a:buNone/>
            </a:pPr>
            <a:r>
              <a:rPr lang="ar-SA" sz="2800" b="1" dirty="0"/>
              <a:t>- تحديد المتطلبات لخطط الإستثمار </a:t>
            </a:r>
            <a:endParaRPr lang="en-US" sz="2800" b="1" dirty="0"/>
          </a:p>
          <a:p>
            <a:pPr algn="just" rtl="1">
              <a:buNone/>
            </a:pPr>
            <a:r>
              <a:rPr lang="ar-SA" sz="2800" b="1" dirty="0"/>
              <a:t>- تحديد عوائق التكامل الرقمي لعمل خطة شاملة ومحكمة لكافة الظروف ولتدفع بعجلة التحول إلى المسار المنشود. - وجود إدارة التغيير للتحول الرقمي متطلب رئيسي للوصول إلى الأهداف الإستراتيجية</a:t>
            </a:r>
            <a:r>
              <a:rPr lang="en-US" sz="2800" b="1" dirty="0"/>
              <a:t>.</a:t>
            </a:r>
          </a:p>
          <a:p>
            <a:pPr algn="just" rtl="1">
              <a:buNone/>
            </a:pPr>
            <a:endParaRPr lang="en-US" sz="3200" b="1" dirty="0"/>
          </a:p>
        </p:txBody>
      </p:sp>
    </p:spTree>
    <p:extLst>
      <p:ext uri="{BB962C8B-B14F-4D97-AF65-F5344CB8AC3E}">
        <p14:creationId xmlns:p14="http://schemas.microsoft.com/office/powerpoint/2010/main" xmlns="" val="3021234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BE8FBC-F889-47A0-9B52-3DFC408DDA6C}"/>
              </a:ext>
            </a:extLst>
          </p:cNvPr>
          <p:cNvSpPr>
            <a:spLocks noGrp="1"/>
          </p:cNvSpPr>
          <p:nvPr>
            <p:ph type="title"/>
          </p:nvPr>
        </p:nvSpPr>
        <p:spPr>
          <a:xfrm>
            <a:off x="913795" y="246993"/>
            <a:ext cx="10353762" cy="970450"/>
          </a:xfrm>
        </p:spPr>
        <p:txBody>
          <a:bodyPr>
            <a:normAutofit/>
          </a:bodyPr>
          <a:lstStyle/>
          <a:p>
            <a:pPr rtl="1"/>
            <a:r>
              <a:rPr lang="ar-SA" b="1" dirty="0"/>
              <a:t>تطبيق التحول الرقمي</a:t>
            </a:r>
            <a:endParaRPr lang="en-US" dirty="0"/>
          </a:p>
        </p:txBody>
      </p:sp>
      <p:pic>
        <p:nvPicPr>
          <p:cNvPr id="5" name="Picture 4" descr="https://www.my.gov.sa/wps/wcm/connect/5ef67942-ef80-418b-9812-606826d22c92/1/DRAW-for-Gov_416.png?MOD=AJPERES&amp;CVID="/>
          <p:cNvPicPr/>
          <p:nvPr/>
        </p:nvPicPr>
        <p:blipFill>
          <a:blip r:embed="rId2" cstate="print"/>
          <a:srcRect/>
          <a:stretch>
            <a:fillRect/>
          </a:stretch>
        </p:blipFill>
        <p:spPr bwMode="auto">
          <a:xfrm>
            <a:off x="1267097" y="1447800"/>
            <a:ext cx="9588137" cy="4887686"/>
          </a:xfrm>
          <a:prstGeom prst="rect">
            <a:avLst/>
          </a:prstGeom>
          <a:noFill/>
          <a:ln w="9525">
            <a:noFill/>
            <a:miter lim="800000"/>
            <a:headEnd/>
            <a:tailEnd/>
          </a:ln>
        </p:spPr>
      </p:pic>
    </p:spTree>
    <p:extLst>
      <p:ext uri="{BB962C8B-B14F-4D97-AF65-F5344CB8AC3E}">
        <p14:creationId xmlns:p14="http://schemas.microsoft.com/office/powerpoint/2010/main" xmlns="" val="3021234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BE8FBC-F889-47A0-9B52-3DFC408DDA6C}"/>
              </a:ext>
            </a:extLst>
          </p:cNvPr>
          <p:cNvSpPr>
            <a:spLocks noGrp="1"/>
          </p:cNvSpPr>
          <p:nvPr>
            <p:ph type="title"/>
          </p:nvPr>
        </p:nvSpPr>
        <p:spPr>
          <a:xfrm>
            <a:off x="913795" y="246993"/>
            <a:ext cx="10353762" cy="970450"/>
          </a:xfrm>
        </p:spPr>
        <p:txBody>
          <a:bodyPr>
            <a:normAutofit/>
          </a:bodyPr>
          <a:lstStyle/>
          <a:p>
            <a:r>
              <a:rPr lang="ar-SA" b="1" dirty="0"/>
              <a:t>التحول الرقمي</a:t>
            </a:r>
            <a:r>
              <a:rPr lang="en-US" b="1" dirty="0"/>
              <a:t> Digital Transformation</a:t>
            </a:r>
            <a:endParaRPr lang="en-US" b="1" dirty="0">
              <a:ln>
                <a:solidFill>
                  <a:schemeClr val="accent2">
                    <a:lumMod val="75000"/>
                    <a:alpha val="10000"/>
                  </a:schemeClr>
                </a:solidFill>
              </a:ln>
            </a:endParaRPr>
          </a:p>
        </p:txBody>
      </p:sp>
      <p:sp>
        <p:nvSpPr>
          <p:cNvPr id="3" name="Content Placeholder 2">
            <a:extLst>
              <a:ext uri="{FF2B5EF4-FFF2-40B4-BE49-F238E27FC236}">
                <a16:creationId xmlns:a16="http://schemas.microsoft.com/office/drawing/2014/main" xmlns="" id="{377D25BF-ABE3-41E1-AAF6-8DCC51B81AB2}"/>
              </a:ext>
            </a:extLst>
          </p:cNvPr>
          <p:cNvSpPr>
            <a:spLocks noGrp="1"/>
          </p:cNvSpPr>
          <p:nvPr>
            <p:ph idx="1"/>
          </p:nvPr>
        </p:nvSpPr>
        <p:spPr>
          <a:xfrm>
            <a:off x="913795" y="1217443"/>
            <a:ext cx="10353762" cy="4504088"/>
          </a:xfrm>
        </p:spPr>
        <p:txBody>
          <a:bodyPr/>
          <a:lstStyle/>
          <a:p>
            <a:pPr algn="just" rtl="1"/>
            <a:r>
              <a:rPr lang="ar-SA" sz="3600" b="1" dirty="0"/>
              <a:t>عندما نتحدث عن التحول الرقمي</a:t>
            </a:r>
            <a:r>
              <a:rPr lang="en-US" sz="3600" b="1" dirty="0"/>
              <a:t> </a:t>
            </a:r>
            <a:r>
              <a:rPr lang="en-US" sz="3600" b="1" i="1" dirty="0"/>
              <a:t>digital transformation </a:t>
            </a:r>
            <a:r>
              <a:rPr lang="ar-SA" sz="3600" b="1" dirty="0"/>
              <a:t>، يربط الكثير من الناس هذا المفهوم بإعداد تقنيات جديدة مستقبلية، مثل السيارات الطائرة أو حتى الروبوتات</a:t>
            </a:r>
            <a:r>
              <a:rPr lang="en-US" sz="3600" b="1" dirty="0"/>
              <a:t>.</a:t>
            </a:r>
            <a:endParaRPr lang="ar-EG" sz="3600" b="1" dirty="0"/>
          </a:p>
          <a:p>
            <a:pPr algn="just" rtl="1">
              <a:buNone/>
            </a:pPr>
            <a:endParaRPr lang="en-US" sz="3600" b="1" dirty="0"/>
          </a:p>
          <a:p>
            <a:pPr algn="just" rtl="1"/>
            <a:r>
              <a:rPr lang="ar-SA" sz="3600" b="1" dirty="0"/>
              <a:t>في الحقيقة، يشير هذا المصطلح إلى شيء يحدث ويمكن مشاهدته في الوقت الحاضر، عملياً، في جميع الشركات والقطاعات في المجتمع</a:t>
            </a:r>
            <a:r>
              <a:rPr lang="en-US" sz="3600" b="1" dirty="0"/>
              <a:t>.</a:t>
            </a:r>
          </a:p>
          <a:p>
            <a:pPr marL="36900" indent="0" algn="just" rtl="1">
              <a:buNone/>
            </a:pPr>
            <a:endParaRPr lang="en-US" dirty="0"/>
          </a:p>
        </p:txBody>
      </p:sp>
    </p:spTree>
    <p:extLst>
      <p:ext uri="{BB962C8B-B14F-4D97-AF65-F5344CB8AC3E}">
        <p14:creationId xmlns:p14="http://schemas.microsoft.com/office/powerpoint/2010/main" xmlns="" val="3021234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BE8FBC-F889-47A0-9B52-3DFC408DDA6C}"/>
              </a:ext>
            </a:extLst>
          </p:cNvPr>
          <p:cNvSpPr>
            <a:spLocks noGrp="1"/>
          </p:cNvSpPr>
          <p:nvPr>
            <p:ph type="title"/>
          </p:nvPr>
        </p:nvSpPr>
        <p:spPr>
          <a:xfrm>
            <a:off x="913795" y="246993"/>
            <a:ext cx="10353762" cy="970450"/>
          </a:xfrm>
        </p:spPr>
        <p:txBody>
          <a:bodyPr>
            <a:normAutofit/>
          </a:bodyPr>
          <a:lstStyle/>
          <a:p>
            <a:pPr rtl="1"/>
            <a:r>
              <a:rPr lang="ar-EG" b="1" dirty="0" smtClean="0"/>
              <a:t>خطوات</a:t>
            </a:r>
            <a:r>
              <a:rPr lang="ar-SA" b="1" dirty="0" smtClean="0"/>
              <a:t> </a:t>
            </a:r>
            <a:r>
              <a:rPr lang="ar-SA" b="1" dirty="0"/>
              <a:t>التحول الرقمي</a:t>
            </a:r>
            <a:endParaRPr lang="en-US" dirty="0"/>
          </a:p>
        </p:txBody>
      </p:sp>
      <p:pic>
        <p:nvPicPr>
          <p:cNvPr id="1026" name="Picture 2" descr="C:\Users\M-Adel\Desktop\Digital+TransformationAR.png"/>
          <p:cNvPicPr>
            <a:picLocks noChangeAspect="1" noChangeArrowheads="1"/>
          </p:cNvPicPr>
          <p:nvPr/>
        </p:nvPicPr>
        <p:blipFill>
          <a:blip r:embed="rId2" cstate="print"/>
          <a:srcRect/>
          <a:stretch>
            <a:fillRect/>
          </a:stretch>
        </p:blipFill>
        <p:spPr bwMode="auto">
          <a:xfrm>
            <a:off x="1149531" y="1433376"/>
            <a:ext cx="10215155" cy="5010150"/>
          </a:xfrm>
          <a:prstGeom prst="rect">
            <a:avLst/>
          </a:prstGeom>
          <a:noFill/>
        </p:spPr>
      </p:pic>
    </p:spTree>
    <p:extLst>
      <p:ext uri="{BB962C8B-B14F-4D97-AF65-F5344CB8AC3E}">
        <p14:creationId xmlns:p14="http://schemas.microsoft.com/office/powerpoint/2010/main" xmlns="" val="3021234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BE8FBC-F889-47A0-9B52-3DFC408DDA6C}"/>
              </a:ext>
            </a:extLst>
          </p:cNvPr>
          <p:cNvSpPr>
            <a:spLocks noGrp="1"/>
          </p:cNvSpPr>
          <p:nvPr>
            <p:ph type="title"/>
          </p:nvPr>
        </p:nvSpPr>
        <p:spPr>
          <a:xfrm>
            <a:off x="913795" y="246993"/>
            <a:ext cx="10353762" cy="970450"/>
          </a:xfrm>
        </p:spPr>
        <p:txBody>
          <a:bodyPr>
            <a:normAutofit/>
          </a:bodyPr>
          <a:lstStyle/>
          <a:p>
            <a:pPr rtl="1"/>
            <a:r>
              <a:rPr lang="ar-SA" b="1" dirty="0"/>
              <a:t>التحول الرقمى وانترنت الأشياء</a:t>
            </a:r>
            <a:endParaRPr lang="en-US" dirty="0"/>
          </a:p>
        </p:txBody>
      </p:sp>
      <p:sp>
        <p:nvSpPr>
          <p:cNvPr id="3" name="Content Placeholder 2">
            <a:extLst>
              <a:ext uri="{FF2B5EF4-FFF2-40B4-BE49-F238E27FC236}">
                <a16:creationId xmlns:a16="http://schemas.microsoft.com/office/drawing/2014/main" xmlns="" id="{377D25BF-ABE3-41E1-AAF6-8DCC51B81AB2}"/>
              </a:ext>
            </a:extLst>
          </p:cNvPr>
          <p:cNvSpPr>
            <a:spLocks noGrp="1"/>
          </p:cNvSpPr>
          <p:nvPr>
            <p:ph idx="1"/>
          </p:nvPr>
        </p:nvSpPr>
        <p:spPr>
          <a:xfrm>
            <a:off x="939921" y="1674643"/>
            <a:ext cx="10353762" cy="4504088"/>
          </a:xfrm>
        </p:spPr>
        <p:txBody>
          <a:bodyPr>
            <a:normAutofit lnSpcReduction="10000"/>
          </a:bodyPr>
          <a:lstStyle/>
          <a:p>
            <a:pPr algn="just" rtl="1"/>
            <a:r>
              <a:rPr lang="ar-SA" sz="2800" b="1" dirty="0"/>
              <a:t>انترنت الأشياء تيسر وتساعد على انتقال القطاعات الحكومية أو الشركات إلى نموذج عمل يعتمد على التقنيات الرقمية في ابتكار المنتجات والخدمات </a:t>
            </a:r>
            <a:endParaRPr lang="ar-EG" sz="2800" b="1" dirty="0"/>
          </a:p>
          <a:p>
            <a:pPr algn="just" rtl="1">
              <a:buNone/>
            </a:pPr>
            <a:endParaRPr lang="en-US" sz="2800" b="1" dirty="0"/>
          </a:p>
          <a:p>
            <a:pPr algn="just" rtl="1"/>
            <a:r>
              <a:rPr lang="ar-SA" sz="2800" b="1" dirty="0"/>
              <a:t>بحسب توقعات مؤشر سيسكو للتواصل الشبكي المرئي، فسيكون أكثر من 500 مليار جهاز وشيء متصلاً بالإنترنت بحلول العام 2030 مقابل 8.4 مليار جهاز حاليا</a:t>
            </a:r>
            <a:endParaRPr lang="ar-EG" sz="2800" b="1" dirty="0"/>
          </a:p>
          <a:p>
            <a:pPr algn="just" rtl="1">
              <a:buNone/>
            </a:pPr>
            <a:endParaRPr lang="en-US" sz="2800" b="1" dirty="0"/>
          </a:p>
          <a:p>
            <a:pPr algn="just" rtl="1"/>
            <a:r>
              <a:rPr lang="ar-SA" sz="2800" b="1" dirty="0"/>
              <a:t> المرحلة الحالية والمستمرة من التحول الرقمي أكبر أثراً وأكثر صعوبة من مراحل التحول التقني السابقة. </a:t>
            </a:r>
            <a:endParaRPr lang="en-US" sz="2800" b="1" dirty="0"/>
          </a:p>
          <a:p>
            <a:pPr algn="just" rtl="1">
              <a:buNone/>
            </a:pPr>
            <a:r>
              <a:rPr lang="en-US" sz="2800" b="1" dirty="0"/>
              <a:t>.</a:t>
            </a:r>
          </a:p>
          <a:p>
            <a:pPr algn="just" rtl="1">
              <a:buNone/>
            </a:pPr>
            <a:endParaRPr lang="en-US" sz="3200" b="1" dirty="0"/>
          </a:p>
        </p:txBody>
      </p:sp>
    </p:spTree>
    <p:extLst>
      <p:ext uri="{BB962C8B-B14F-4D97-AF65-F5344CB8AC3E}">
        <p14:creationId xmlns:p14="http://schemas.microsoft.com/office/powerpoint/2010/main" xmlns="" val="3021234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BE8FBC-F889-47A0-9B52-3DFC408DDA6C}"/>
              </a:ext>
            </a:extLst>
          </p:cNvPr>
          <p:cNvSpPr>
            <a:spLocks noGrp="1"/>
          </p:cNvSpPr>
          <p:nvPr>
            <p:ph type="title"/>
          </p:nvPr>
        </p:nvSpPr>
        <p:spPr>
          <a:xfrm>
            <a:off x="913795" y="246993"/>
            <a:ext cx="10353762" cy="970450"/>
          </a:xfrm>
        </p:spPr>
        <p:txBody>
          <a:bodyPr>
            <a:normAutofit/>
          </a:bodyPr>
          <a:lstStyle/>
          <a:p>
            <a:pPr rtl="1"/>
            <a:r>
              <a:rPr lang="ar-SA" b="1" dirty="0"/>
              <a:t>التحول الرقمى وانترنت الأشياء</a:t>
            </a:r>
            <a:endParaRPr lang="en-US" dirty="0"/>
          </a:p>
        </p:txBody>
      </p:sp>
      <p:sp>
        <p:nvSpPr>
          <p:cNvPr id="3" name="Content Placeholder 2">
            <a:extLst>
              <a:ext uri="{FF2B5EF4-FFF2-40B4-BE49-F238E27FC236}">
                <a16:creationId xmlns:a16="http://schemas.microsoft.com/office/drawing/2014/main" xmlns="" id="{377D25BF-ABE3-41E1-AAF6-8DCC51B81AB2}"/>
              </a:ext>
            </a:extLst>
          </p:cNvPr>
          <p:cNvSpPr>
            <a:spLocks noGrp="1"/>
          </p:cNvSpPr>
          <p:nvPr>
            <p:ph idx="1"/>
          </p:nvPr>
        </p:nvSpPr>
        <p:spPr>
          <a:xfrm>
            <a:off x="939921" y="1674643"/>
            <a:ext cx="10353762" cy="4504088"/>
          </a:xfrm>
        </p:spPr>
        <p:txBody>
          <a:bodyPr>
            <a:normAutofit lnSpcReduction="10000"/>
          </a:bodyPr>
          <a:lstStyle/>
          <a:p>
            <a:pPr algn="just" rtl="1"/>
            <a:r>
              <a:rPr lang="ar-SA" sz="2800" b="1" dirty="0"/>
              <a:t>الاضطراب الرقمي الذي تشهده معظم قطاعات الأعمال حالياً سيكون المحرك في تحقيق تغيرات جذرية في الإقتصاديات والمدن والمجتمعات الذكية. </a:t>
            </a:r>
            <a:endParaRPr lang="ar-EG" sz="2800" b="1" dirty="0"/>
          </a:p>
          <a:p>
            <a:pPr algn="just" rtl="1">
              <a:buNone/>
            </a:pPr>
            <a:endParaRPr lang="en-US" sz="2800" b="1" dirty="0"/>
          </a:p>
          <a:p>
            <a:pPr algn="just" rtl="1"/>
            <a:r>
              <a:rPr lang="ar-SA" sz="2800" b="1" dirty="0"/>
              <a:t>يفرض التحول الرقمي على المؤسسات الحكومية والشركات الخاصة الإستفادة من إنترنت الأشياء لتكون أكثر إدراكاً وقدرة على التنبؤ والمرونة في العمل وهي السمات التي ستمكنها من الإبتكار بشكل أسرع لتحقيق النتائج المرجوة من أعمالها. </a:t>
            </a:r>
            <a:endParaRPr lang="ar-EG" sz="2800" b="1" dirty="0"/>
          </a:p>
          <a:p>
            <a:pPr algn="just" rtl="1">
              <a:buNone/>
            </a:pPr>
            <a:endParaRPr lang="en-US" sz="2800" b="1" dirty="0"/>
          </a:p>
          <a:p>
            <a:pPr algn="just" rtl="1"/>
            <a:r>
              <a:rPr lang="ar-SA" sz="2800" b="1" dirty="0"/>
              <a:t>على المؤسسات الحكومية والخاصة تطبيق الإطار الرقمي عبر طيف يشمل المحاور الأربعة الرئيسية: التقنيات والبيانات والأشخاص والعمليات. </a:t>
            </a:r>
            <a:endParaRPr lang="en-US" sz="2800" b="1" dirty="0"/>
          </a:p>
          <a:p>
            <a:pPr algn="just" rtl="1">
              <a:buNone/>
            </a:pPr>
            <a:endParaRPr lang="en-US" sz="3200" b="1" dirty="0"/>
          </a:p>
        </p:txBody>
      </p:sp>
    </p:spTree>
    <p:extLst>
      <p:ext uri="{BB962C8B-B14F-4D97-AF65-F5344CB8AC3E}">
        <p14:creationId xmlns:p14="http://schemas.microsoft.com/office/powerpoint/2010/main" xmlns="" val="3021234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BE8FBC-F889-47A0-9B52-3DFC408DDA6C}"/>
              </a:ext>
            </a:extLst>
          </p:cNvPr>
          <p:cNvSpPr>
            <a:spLocks noGrp="1"/>
          </p:cNvSpPr>
          <p:nvPr>
            <p:ph type="title"/>
          </p:nvPr>
        </p:nvSpPr>
        <p:spPr>
          <a:xfrm>
            <a:off x="913795" y="246993"/>
            <a:ext cx="10353762" cy="970450"/>
          </a:xfrm>
        </p:spPr>
        <p:txBody>
          <a:bodyPr>
            <a:normAutofit/>
          </a:bodyPr>
          <a:lstStyle/>
          <a:p>
            <a:pPr rtl="1"/>
            <a:r>
              <a:rPr lang="ar-SA" b="1" dirty="0"/>
              <a:t>استثمارات الشركات في التحول الرقمي</a:t>
            </a:r>
            <a:endParaRPr lang="en-US" dirty="0"/>
          </a:p>
        </p:txBody>
      </p:sp>
      <p:sp>
        <p:nvSpPr>
          <p:cNvPr id="3" name="Content Placeholder 2">
            <a:extLst>
              <a:ext uri="{FF2B5EF4-FFF2-40B4-BE49-F238E27FC236}">
                <a16:creationId xmlns:a16="http://schemas.microsoft.com/office/drawing/2014/main" xmlns="" id="{377D25BF-ABE3-41E1-AAF6-8DCC51B81AB2}"/>
              </a:ext>
            </a:extLst>
          </p:cNvPr>
          <p:cNvSpPr>
            <a:spLocks noGrp="1"/>
          </p:cNvSpPr>
          <p:nvPr>
            <p:ph idx="1"/>
          </p:nvPr>
        </p:nvSpPr>
        <p:spPr>
          <a:xfrm>
            <a:off x="939921" y="1306286"/>
            <a:ext cx="10353762" cy="5159827"/>
          </a:xfrm>
        </p:spPr>
        <p:txBody>
          <a:bodyPr>
            <a:normAutofit fontScale="62500" lnSpcReduction="20000"/>
          </a:bodyPr>
          <a:lstStyle/>
          <a:p>
            <a:pPr algn="just" rtl="1"/>
            <a:r>
              <a:rPr lang="ar-SA" sz="4600" b="1" dirty="0"/>
              <a:t>كشفت دراسة حديثة أن شركات العالم سوف تستثمر 2 تريليون دولار بحلول عام 2020 في  تطوير تقنيات التحول الرقمي لديها. </a:t>
            </a:r>
            <a:endParaRPr lang="ar-EG" sz="4600" b="1" dirty="0"/>
          </a:p>
          <a:p>
            <a:pPr algn="just" rtl="1">
              <a:buNone/>
            </a:pPr>
            <a:endParaRPr lang="en-US" sz="4600" b="1" dirty="0"/>
          </a:p>
          <a:p>
            <a:pPr algn="just" rtl="1"/>
            <a:r>
              <a:rPr lang="ar-SA" sz="4600" b="1" dirty="0"/>
              <a:t>النقلة النوعية  في حجم الإستثمارات تفرضها ضرورات تزايد تعقيدات قطاع تقنية المعلومات فيما يخص الأجهزة والتطبيقات و زيادة الرهان على إنتاجية الموظفين الذين يعملون في أقسام تقنية المعلومات بأن لا تتعرض لأي خلل. </a:t>
            </a:r>
            <a:endParaRPr lang="ar-EG" sz="4600" b="1" dirty="0"/>
          </a:p>
          <a:p>
            <a:pPr algn="just" rtl="1">
              <a:buNone/>
            </a:pPr>
            <a:endParaRPr lang="ar-EG" sz="4600" b="1" dirty="0"/>
          </a:p>
          <a:p>
            <a:pPr algn="just" rtl="1"/>
            <a:r>
              <a:rPr lang="ar-SA" sz="4600" b="1" dirty="0"/>
              <a:t>لكي يحافظ مدراء تقنية المعلومات على قدراتهم التنافسية في الأسواق ينبغي عليهم إعادة التركيز على استراتيجيات تقنية المعلومات بحيث تكون قوة العمل الفعالة ذات المردود الأعلى محور العملية الإنتاجية</a:t>
            </a:r>
            <a:r>
              <a:rPr lang="en-US" sz="4600" b="1" dirty="0"/>
              <a:t>.</a:t>
            </a:r>
          </a:p>
          <a:p>
            <a:pPr algn="just" rtl="1"/>
            <a:endParaRPr lang="en-US" sz="2800" b="1" dirty="0"/>
          </a:p>
          <a:p>
            <a:pPr algn="just" rtl="1">
              <a:buNone/>
            </a:pPr>
            <a:r>
              <a:rPr lang="en-US" sz="2800" b="1" dirty="0"/>
              <a:t>.</a:t>
            </a:r>
          </a:p>
          <a:p>
            <a:pPr algn="just" rtl="1">
              <a:buNone/>
            </a:pPr>
            <a:endParaRPr lang="en-US" sz="3200" b="1" dirty="0"/>
          </a:p>
        </p:txBody>
      </p:sp>
    </p:spTree>
    <p:extLst>
      <p:ext uri="{BB962C8B-B14F-4D97-AF65-F5344CB8AC3E}">
        <p14:creationId xmlns:p14="http://schemas.microsoft.com/office/powerpoint/2010/main" xmlns="" val="3021234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BE8FBC-F889-47A0-9B52-3DFC408DDA6C}"/>
              </a:ext>
            </a:extLst>
          </p:cNvPr>
          <p:cNvSpPr>
            <a:spLocks noGrp="1"/>
          </p:cNvSpPr>
          <p:nvPr>
            <p:ph type="title"/>
          </p:nvPr>
        </p:nvSpPr>
        <p:spPr>
          <a:xfrm>
            <a:off x="913795" y="246993"/>
            <a:ext cx="10353762" cy="970450"/>
          </a:xfrm>
        </p:spPr>
        <p:txBody>
          <a:bodyPr>
            <a:normAutofit/>
          </a:bodyPr>
          <a:lstStyle/>
          <a:p>
            <a:pPr rtl="1"/>
            <a:r>
              <a:rPr lang="ar-EG" b="1" dirty="0" smtClean="0"/>
              <a:t>استثمارات</a:t>
            </a:r>
            <a:r>
              <a:rPr lang="ar-SA" b="1" dirty="0" smtClean="0"/>
              <a:t> </a:t>
            </a:r>
            <a:r>
              <a:rPr lang="ar-SA" b="1" dirty="0"/>
              <a:t>التحول الرقمي</a:t>
            </a:r>
            <a:endParaRPr lang="en-US" dirty="0"/>
          </a:p>
        </p:txBody>
      </p:sp>
      <p:pic>
        <p:nvPicPr>
          <p:cNvPr id="3074" name="Picture 2" descr="C:\Users\M-Adel\Desktop\16-7.jpg"/>
          <p:cNvPicPr>
            <a:picLocks noChangeAspect="1" noChangeArrowheads="1"/>
          </p:cNvPicPr>
          <p:nvPr/>
        </p:nvPicPr>
        <p:blipFill>
          <a:blip r:embed="rId2" cstate="print"/>
          <a:srcRect/>
          <a:stretch>
            <a:fillRect/>
          </a:stretch>
        </p:blipFill>
        <p:spPr bwMode="auto">
          <a:xfrm>
            <a:off x="633413" y="1246909"/>
            <a:ext cx="10925175" cy="5168179"/>
          </a:xfrm>
          <a:prstGeom prst="rect">
            <a:avLst/>
          </a:prstGeom>
          <a:noFill/>
        </p:spPr>
      </p:pic>
    </p:spTree>
    <p:extLst>
      <p:ext uri="{BB962C8B-B14F-4D97-AF65-F5344CB8AC3E}">
        <p14:creationId xmlns:p14="http://schemas.microsoft.com/office/powerpoint/2010/main" xmlns="" val="3021234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D1D4F2-84BD-42CE-A404-058D9F218E10}"/>
              </a:ext>
            </a:extLst>
          </p:cNvPr>
          <p:cNvSpPr>
            <a:spLocks noGrp="1"/>
          </p:cNvSpPr>
          <p:nvPr>
            <p:ph type="title"/>
          </p:nvPr>
        </p:nvSpPr>
        <p:spPr>
          <a:xfrm>
            <a:off x="913795" y="96350"/>
            <a:ext cx="10353762" cy="970450"/>
          </a:xfrm>
        </p:spPr>
        <p:txBody>
          <a:bodyPr/>
          <a:lstStyle/>
          <a:p>
            <a:r>
              <a:rPr lang="ar-EG" dirty="0"/>
              <a:t>التحول الرقمي ضرورة في تحسين كفاءة المؤسسات</a:t>
            </a:r>
            <a:endParaRPr lang="en-US" dirty="0"/>
          </a:p>
        </p:txBody>
      </p:sp>
      <p:sp>
        <p:nvSpPr>
          <p:cNvPr id="3" name="Content Placeholder 2">
            <a:extLst>
              <a:ext uri="{FF2B5EF4-FFF2-40B4-BE49-F238E27FC236}">
                <a16:creationId xmlns:a16="http://schemas.microsoft.com/office/drawing/2014/main" xmlns="" id="{B27A0C50-CC69-4C07-93EE-340022A53CE3}"/>
              </a:ext>
            </a:extLst>
          </p:cNvPr>
          <p:cNvSpPr>
            <a:spLocks noGrp="1"/>
          </p:cNvSpPr>
          <p:nvPr>
            <p:ph idx="1"/>
          </p:nvPr>
        </p:nvSpPr>
        <p:spPr>
          <a:xfrm>
            <a:off x="0" y="1275249"/>
            <a:ext cx="12192000" cy="5486401"/>
          </a:xfrm>
        </p:spPr>
        <p:txBody>
          <a:bodyPr>
            <a:normAutofit/>
          </a:bodyPr>
          <a:lstStyle/>
          <a:p>
            <a:pPr marL="36900" indent="0" algn="just" rtl="1">
              <a:buNone/>
            </a:pPr>
            <a:r>
              <a:rPr lang="ar-EG" sz="2800" b="1" dirty="0"/>
              <a:t>أصبح التحول الرقمي من الضروريات بالنسبة لكافة المؤسسات والهيئات التي تسعى إلى التطوير وتحسين خدماتها وتسهيل وصولها للمستفيدين </a:t>
            </a:r>
          </a:p>
          <a:p>
            <a:pPr marL="36900" indent="0" algn="just" rtl="1">
              <a:buNone/>
            </a:pPr>
            <a:r>
              <a:rPr lang="ar-EG" sz="2800" b="1" dirty="0"/>
              <a:t>التحول الرقمي لايعني فقط تطبيق التكنولوجيا داخل المؤسسة بل هو برنامج شامل كامل يمس المؤسسة ويمس طريقة وأسلوب عملها داخلياً بشكل رئيسي وخارجياً وأيضا من خلال تقديم الخدمات للجمهور المستهدف لجعل الخدمات تتم بشكل أسهل وأسرع. </a:t>
            </a:r>
          </a:p>
          <a:p>
            <a:pPr marL="36900" indent="0" algn="just" rtl="1">
              <a:buNone/>
            </a:pPr>
            <a:r>
              <a:rPr lang="ar-EG" sz="2800" b="1" dirty="0"/>
              <a:t>التحول الرقمي يسهم في ربط القطاعات الحكومية أو الخاصة ببعضها بحيث يمكن أجاز الأعمال المشتركة بمرونة وانسجام عال. </a:t>
            </a:r>
          </a:p>
          <a:p>
            <a:pPr marL="36900" indent="0" algn="just" rtl="1">
              <a:buNone/>
            </a:pPr>
            <a:r>
              <a:rPr lang="ar-EG" sz="2800" b="1" dirty="0"/>
              <a:t> أصبحت الضرورة ملحة أكثر من مامضى لتحول المؤسسة رقمياً، ويعود ذلك وبشكل أساسي إلى التطور المتسارع في استخدام وسائل وأدوات تكنولوجيا المعلومات في كافة مناحي الحياة سواء كانت متعلقة بالمعاملات مع القطاع الحكومي أو القطاع الخاص أو كانت تخص الأفراد. </a:t>
            </a:r>
          </a:p>
          <a:p>
            <a:pPr marL="36900" indent="0" algn="r" rtl="1">
              <a:buNone/>
            </a:pPr>
            <a:endParaRPr lang="en-US" dirty="0"/>
          </a:p>
        </p:txBody>
      </p:sp>
    </p:spTree>
    <p:extLst>
      <p:ext uri="{BB962C8B-B14F-4D97-AF65-F5344CB8AC3E}">
        <p14:creationId xmlns:p14="http://schemas.microsoft.com/office/powerpoint/2010/main" xmlns="" val="2798454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Adel\Desktop\2.jpg"/>
          <p:cNvPicPr>
            <a:picLocks noChangeAspect="1" noChangeArrowheads="1"/>
          </p:cNvPicPr>
          <p:nvPr/>
        </p:nvPicPr>
        <p:blipFill>
          <a:blip r:embed="rId2" cstate="print"/>
          <a:srcRect/>
          <a:stretch>
            <a:fillRect/>
          </a:stretch>
        </p:blipFill>
        <p:spPr bwMode="auto">
          <a:xfrm>
            <a:off x="734291" y="443345"/>
            <a:ext cx="10681853" cy="5805055"/>
          </a:xfrm>
          <a:prstGeom prst="rect">
            <a:avLst/>
          </a:prstGeom>
          <a:noFill/>
        </p:spPr>
      </p:pic>
    </p:spTree>
    <p:extLst>
      <p:ext uri="{BB962C8B-B14F-4D97-AF65-F5344CB8AC3E}">
        <p14:creationId xmlns:p14="http://schemas.microsoft.com/office/powerpoint/2010/main" xmlns="" val="3021234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D3FBD8-E020-4167-9557-D06ECE44EAA0}"/>
              </a:ext>
            </a:extLst>
          </p:cNvPr>
          <p:cNvSpPr>
            <a:spLocks noGrp="1"/>
          </p:cNvSpPr>
          <p:nvPr>
            <p:ph type="title"/>
          </p:nvPr>
        </p:nvSpPr>
        <p:spPr>
          <a:xfrm>
            <a:off x="913795" y="96350"/>
            <a:ext cx="10353762" cy="970450"/>
          </a:xfrm>
        </p:spPr>
        <p:txBody>
          <a:bodyPr/>
          <a:lstStyle/>
          <a:p>
            <a:r>
              <a:rPr lang="ar-EG" b="1" dirty="0"/>
              <a:t>حوكمة التحول الرقمى</a:t>
            </a:r>
            <a:endParaRPr lang="en-US" b="1" dirty="0"/>
          </a:p>
        </p:txBody>
      </p:sp>
      <p:sp>
        <p:nvSpPr>
          <p:cNvPr id="3" name="Content Placeholder 2">
            <a:extLst>
              <a:ext uri="{FF2B5EF4-FFF2-40B4-BE49-F238E27FC236}">
                <a16:creationId xmlns:a16="http://schemas.microsoft.com/office/drawing/2014/main" xmlns="" id="{87514CB9-4C00-4C10-AD11-34631D49785C}"/>
              </a:ext>
            </a:extLst>
          </p:cNvPr>
          <p:cNvSpPr>
            <a:spLocks noGrp="1"/>
          </p:cNvSpPr>
          <p:nvPr>
            <p:ph idx="1"/>
          </p:nvPr>
        </p:nvSpPr>
        <p:spPr>
          <a:xfrm>
            <a:off x="567256" y="1352327"/>
            <a:ext cx="11046840" cy="5016942"/>
          </a:xfrm>
        </p:spPr>
        <p:txBody>
          <a:bodyPr/>
          <a:lstStyle/>
          <a:p>
            <a:pPr marL="36900" indent="0" algn="just" rtl="1">
              <a:buNone/>
            </a:pPr>
            <a:r>
              <a:rPr lang="ar-EG" sz="2800" dirty="0"/>
              <a:t>أدى التطور السريع وازدياد حجم المعلومات الى تعقيد عملية التحكم والإفادة من التطبيقات التي انتشرت في شتى مجالات العمل وعلى جميع المستويات لتحقيق التقدم وأداء الأعمال بفعالية وكفاءة ولا يخفى ما رافق هذا التقدم من المجازفات سواء أكانت مخاطر أم فرص. </a:t>
            </a:r>
          </a:p>
          <a:p>
            <a:pPr marL="36900" indent="0" algn="just" rtl="1">
              <a:buNone/>
            </a:pPr>
            <a:r>
              <a:rPr lang="ar-EG" sz="2800" dirty="0"/>
              <a:t>بالتزامن مع الإنتشار الواسع للتقنية ظهرت أهمية الترابط بين التقنية والحوكمة والأعمال وتم تعريف العديد من المفاهيم والمصطلحات التي تهدف إلى تطوير بيئة الأعمال وتحسينها وتكاملها. </a:t>
            </a:r>
          </a:p>
          <a:p>
            <a:pPr marL="36900" indent="0" algn="just" rtl="1">
              <a:buNone/>
            </a:pPr>
            <a:r>
              <a:rPr lang="ar-EG" sz="2800" dirty="0"/>
              <a:t>من أهم هذه المفاهيم  الحوكمة  والتحول الرقمي وإدارة المخاطر و هيكلة العمليات والإجراءات و التصميم التقني، كما ظهرت مفاهيم مجمعة مثل الحوكمة التقنية و حوكمة التحول الرقمي. و برزت هذه المصطلحات بصورة هامة وحيوية مترافقة مع إستراتيجيات المؤسسات للتطوير و الحد من المخاطر و التلاعب.</a:t>
            </a:r>
          </a:p>
          <a:p>
            <a:pPr marL="36900" indent="0" algn="r" rtl="1">
              <a:buNone/>
            </a:pPr>
            <a:endParaRPr lang="en-US" dirty="0"/>
          </a:p>
        </p:txBody>
      </p:sp>
    </p:spTree>
    <p:extLst>
      <p:ext uri="{BB962C8B-B14F-4D97-AF65-F5344CB8AC3E}">
        <p14:creationId xmlns:p14="http://schemas.microsoft.com/office/powerpoint/2010/main" xmlns="" val="3606403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C44AA27-FB12-4D99-ABD3-043CD90ECBA5}"/>
              </a:ext>
            </a:extLst>
          </p:cNvPr>
          <p:cNvSpPr>
            <a:spLocks noGrp="1"/>
          </p:cNvSpPr>
          <p:nvPr>
            <p:ph idx="1"/>
          </p:nvPr>
        </p:nvSpPr>
        <p:spPr>
          <a:xfrm>
            <a:off x="252248" y="1399624"/>
            <a:ext cx="11445766" cy="5190362"/>
          </a:xfrm>
        </p:spPr>
        <p:txBody>
          <a:bodyPr>
            <a:noAutofit/>
          </a:bodyPr>
          <a:lstStyle/>
          <a:p>
            <a:pPr marL="36900" indent="0" algn="just" rtl="1">
              <a:buNone/>
            </a:pPr>
            <a:r>
              <a:rPr lang="ar-EG" sz="2800" dirty="0"/>
              <a:t>يشمل إطار الحوكمة مجموعة العلاقات التنظيمية في المؤسسة وقوانين التدقيق والمحاسبة بالاضافة إلى ضرورة توفير منظومة متكاملة من معايير قياس الاداء. </a:t>
            </a:r>
          </a:p>
          <a:p>
            <a:pPr marL="36900" indent="0" algn="just" rtl="1">
              <a:buNone/>
            </a:pPr>
            <a:r>
              <a:rPr lang="ar-EG" sz="2800" dirty="0"/>
              <a:t>تسعى المؤسسات من خلال حوكمة عملياتها الداخلية والخارجية إلى توفير التجانس بين مختلف وحداتها الادارية بحيث تكون أعمال تلك الوحدات مكملة لبعضها البعض. تُساعد الحوكمة في ضبط منظومة المحيط التفاعلي المرتبطة مع التحول الرقمي حيث تتشابك مجموعة مركبة من المكونات الرئيسية والفرعية مثل الشركات المساندة وأنظمة الأعمال والوسائط التفاعلية بشكل مباشر أو غير مباشر لاستكمال العمليات والإجراءات. </a:t>
            </a:r>
          </a:p>
          <a:p>
            <a:pPr marL="36900" indent="0" algn="just" rtl="1">
              <a:buNone/>
            </a:pPr>
            <a:r>
              <a:rPr lang="ar-EG" sz="2800" dirty="0"/>
              <a:t>حوكمة التحول الرقمي تضبط تأثير التغيرات المختلفة في العناصر والمكونات، كما تقدم تحليلاً كلياً للمتغيرات الناجمة عن الخصائص القابلة للتغيير والتعديل والتطور. وبهذا تشكل حوكمة التحول الرقمي طريقاً واضحاً لتسهيل الأعمال بشكل يواكب التطور ويضمن توازناً متناسباً بين أصحاب المصالح مع تحقيق الإستراتيجيات والأهداف بشكل متواصل مع خلق فرص واعدة.</a:t>
            </a:r>
          </a:p>
          <a:p>
            <a:pPr marL="36900" indent="0" algn="just" rtl="1">
              <a:buNone/>
            </a:pPr>
            <a:endParaRPr lang="en-US" sz="2800" dirty="0"/>
          </a:p>
        </p:txBody>
      </p:sp>
      <p:sp>
        <p:nvSpPr>
          <p:cNvPr id="4" name="Title 1">
            <a:extLst>
              <a:ext uri="{FF2B5EF4-FFF2-40B4-BE49-F238E27FC236}">
                <a16:creationId xmlns:a16="http://schemas.microsoft.com/office/drawing/2014/main" xmlns="" id="{05954D2C-CAC7-40C2-9109-F54F96898794}"/>
              </a:ext>
            </a:extLst>
          </p:cNvPr>
          <p:cNvSpPr>
            <a:spLocks noGrp="1"/>
          </p:cNvSpPr>
          <p:nvPr>
            <p:ph type="title"/>
          </p:nvPr>
        </p:nvSpPr>
        <p:spPr>
          <a:xfrm>
            <a:off x="913795" y="96350"/>
            <a:ext cx="10353762" cy="970450"/>
          </a:xfrm>
        </p:spPr>
        <p:txBody>
          <a:bodyPr/>
          <a:lstStyle/>
          <a:p>
            <a:r>
              <a:rPr lang="ar-EG" dirty="0"/>
              <a:t>حوكمة التحول الرقمى</a:t>
            </a:r>
            <a:endParaRPr lang="en-US" dirty="0"/>
          </a:p>
        </p:txBody>
      </p:sp>
    </p:spTree>
    <p:extLst>
      <p:ext uri="{BB962C8B-B14F-4D97-AF65-F5344CB8AC3E}">
        <p14:creationId xmlns:p14="http://schemas.microsoft.com/office/powerpoint/2010/main" xmlns="" val="664487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D999ED-3147-4C46-AE9C-F867F8B0D654}"/>
              </a:ext>
            </a:extLst>
          </p:cNvPr>
          <p:cNvSpPr>
            <a:spLocks noGrp="1"/>
          </p:cNvSpPr>
          <p:nvPr>
            <p:ph type="title"/>
          </p:nvPr>
        </p:nvSpPr>
        <p:spPr/>
        <p:txBody>
          <a:bodyPr/>
          <a:lstStyle/>
          <a:p>
            <a:r>
              <a:rPr lang="ar-EG" b="1" dirty="0"/>
              <a:t>خمس مناطق أساسية تركز عليها الحوكمة</a:t>
            </a:r>
            <a:endParaRPr lang="en-US" b="1" dirty="0"/>
          </a:p>
        </p:txBody>
      </p:sp>
      <p:sp>
        <p:nvSpPr>
          <p:cNvPr id="3" name="Content Placeholder 2">
            <a:extLst>
              <a:ext uri="{FF2B5EF4-FFF2-40B4-BE49-F238E27FC236}">
                <a16:creationId xmlns:a16="http://schemas.microsoft.com/office/drawing/2014/main" xmlns="" id="{1FF7E943-6857-49F5-A0A0-25D799BFDE0E}"/>
              </a:ext>
            </a:extLst>
          </p:cNvPr>
          <p:cNvSpPr>
            <a:spLocks noGrp="1"/>
          </p:cNvSpPr>
          <p:nvPr>
            <p:ph idx="1"/>
          </p:nvPr>
        </p:nvSpPr>
        <p:spPr/>
        <p:txBody>
          <a:bodyPr>
            <a:normAutofit/>
          </a:bodyPr>
          <a:lstStyle/>
          <a:p>
            <a:pPr algn="just" rtl="1">
              <a:buFont typeface="Wingdings" panose="05000000000000000000" pitchFamily="2" charset="2"/>
              <a:buChar char="q"/>
            </a:pPr>
            <a:r>
              <a:rPr lang="ar-EG" sz="2800" b="1" dirty="0"/>
              <a:t>الموائمة مع الاستراتيجية</a:t>
            </a:r>
          </a:p>
          <a:p>
            <a:pPr marL="36900" indent="0" algn="just" rtl="1">
              <a:buNone/>
            </a:pPr>
            <a:r>
              <a:rPr lang="ar-EG" sz="2800" b="1" dirty="0"/>
              <a:t>حيث يتم ربط أهداف إدارة تقنية المعلومات بالأهداف الاستراتيجية للمنظمة بشكل يجعل التقنية تساهم في تحقيق هذه الأهداف..</a:t>
            </a:r>
          </a:p>
          <a:p>
            <a:pPr marL="36900" indent="0" algn="just" rtl="1">
              <a:buNone/>
            </a:pPr>
            <a:endParaRPr lang="en-US" sz="2800" b="1" dirty="0"/>
          </a:p>
        </p:txBody>
      </p:sp>
      <p:pic>
        <p:nvPicPr>
          <p:cNvPr id="4" name="Picture 3">
            <a:extLst>
              <a:ext uri="{FF2B5EF4-FFF2-40B4-BE49-F238E27FC236}">
                <a16:creationId xmlns:a16="http://schemas.microsoft.com/office/drawing/2014/main" xmlns="" id="{73DC5202-9940-459E-8E19-5A7D7FD461D2}"/>
              </a:ext>
            </a:extLst>
          </p:cNvPr>
          <p:cNvPicPr>
            <a:picLocks noChangeAspect="1"/>
          </p:cNvPicPr>
          <p:nvPr/>
        </p:nvPicPr>
        <p:blipFill>
          <a:blip r:embed="rId2" cstate="print"/>
          <a:stretch>
            <a:fillRect/>
          </a:stretch>
        </p:blipFill>
        <p:spPr>
          <a:xfrm>
            <a:off x="2258529" y="2953381"/>
            <a:ext cx="3984616" cy="3542012"/>
          </a:xfrm>
          <a:prstGeom prst="rect">
            <a:avLst/>
          </a:prstGeom>
        </p:spPr>
      </p:pic>
    </p:spTree>
    <p:extLst>
      <p:ext uri="{BB962C8B-B14F-4D97-AF65-F5344CB8AC3E}">
        <p14:creationId xmlns:p14="http://schemas.microsoft.com/office/powerpoint/2010/main" xmlns="" val="1978054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BE8FBC-F889-47A0-9B52-3DFC408DDA6C}"/>
              </a:ext>
            </a:extLst>
          </p:cNvPr>
          <p:cNvSpPr>
            <a:spLocks noGrp="1"/>
          </p:cNvSpPr>
          <p:nvPr>
            <p:ph type="title"/>
          </p:nvPr>
        </p:nvSpPr>
        <p:spPr>
          <a:xfrm>
            <a:off x="913795" y="246993"/>
            <a:ext cx="10353762" cy="970450"/>
          </a:xfrm>
        </p:spPr>
        <p:txBody>
          <a:bodyPr>
            <a:normAutofit/>
          </a:bodyPr>
          <a:lstStyle/>
          <a:p>
            <a:r>
              <a:rPr lang="ar-SA" b="1" dirty="0"/>
              <a:t>التحول الرقمي</a:t>
            </a:r>
            <a:r>
              <a:rPr lang="en-US" b="1" dirty="0"/>
              <a:t> Digital Transformation</a:t>
            </a:r>
            <a:endParaRPr lang="en-US" b="1" dirty="0">
              <a:ln>
                <a:solidFill>
                  <a:schemeClr val="accent2">
                    <a:lumMod val="75000"/>
                    <a:alpha val="10000"/>
                  </a:schemeClr>
                </a:solidFill>
              </a:ln>
            </a:endParaRPr>
          </a:p>
        </p:txBody>
      </p:sp>
      <p:sp>
        <p:nvSpPr>
          <p:cNvPr id="3" name="Content Placeholder 2">
            <a:extLst>
              <a:ext uri="{FF2B5EF4-FFF2-40B4-BE49-F238E27FC236}">
                <a16:creationId xmlns:a16="http://schemas.microsoft.com/office/drawing/2014/main" xmlns="" id="{377D25BF-ABE3-41E1-AAF6-8DCC51B81AB2}"/>
              </a:ext>
            </a:extLst>
          </p:cNvPr>
          <p:cNvSpPr>
            <a:spLocks noGrp="1"/>
          </p:cNvSpPr>
          <p:nvPr>
            <p:ph idx="1"/>
          </p:nvPr>
        </p:nvSpPr>
        <p:spPr>
          <a:xfrm>
            <a:off x="913795" y="1217443"/>
            <a:ext cx="10353762" cy="4504088"/>
          </a:xfrm>
        </p:spPr>
        <p:txBody>
          <a:bodyPr>
            <a:normAutofit fontScale="85000" lnSpcReduction="10000"/>
          </a:bodyPr>
          <a:lstStyle/>
          <a:p>
            <a:pPr algn="just" rtl="1"/>
            <a:r>
              <a:rPr lang="ar-SA" sz="3600" b="1" dirty="0"/>
              <a:t>نسبة تتجاوز 80% من الشركات ترى أن الواقع الرقمي والاستفادة منه في مجال الأعمال التجارية يعمل على تقليل التكاليف ويزيد العائدات والإيرادات</a:t>
            </a:r>
            <a:endParaRPr lang="en-US" sz="3600" b="1" dirty="0"/>
          </a:p>
          <a:p>
            <a:pPr algn="just" rtl="1">
              <a:buNone/>
            </a:pPr>
            <a:endParaRPr lang="ar-EG" sz="3600" b="1" dirty="0"/>
          </a:p>
          <a:p>
            <a:pPr algn="just" rtl="1">
              <a:buNone/>
            </a:pPr>
            <a:endParaRPr lang="en-US" sz="3600" b="1" dirty="0"/>
          </a:p>
          <a:p>
            <a:pPr algn="just" rtl="1"/>
            <a:r>
              <a:rPr lang="ar-SA" sz="3600" b="1" dirty="0"/>
              <a:t>على الصعيد العالمي، شهدنا بعض الشركات التي لم تعد مستمرة في السوق، بسبب عدم مواكبتِها للتحولات الرقمية الجديدة، بالمقابل، كان هناك بعض الشركات التي أدركت مدى أهمية هذه التحولات لبقائها، سارعت إلى الاستفادة منها، وكانت النتائج معبرة وتستحق عناء تلك الاستثمارات المالية والجهد الذي تم تخصيصه لذلك</a:t>
            </a:r>
            <a:endParaRPr lang="en-US" b="1" dirty="0"/>
          </a:p>
        </p:txBody>
      </p:sp>
    </p:spTree>
    <p:extLst>
      <p:ext uri="{BB962C8B-B14F-4D97-AF65-F5344CB8AC3E}">
        <p14:creationId xmlns:p14="http://schemas.microsoft.com/office/powerpoint/2010/main" xmlns="" val="3021234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05A726-EF1A-4336-B9D9-A96AF46AF7E3}"/>
              </a:ext>
            </a:extLst>
          </p:cNvPr>
          <p:cNvSpPr>
            <a:spLocks noGrp="1"/>
          </p:cNvSpPr>
          <p:nvPr>
            <p:ph type="title"/>
          </p:nvPr>
        </p:nvSpPr>
        <p:spPr>
          <a:xfrm>
            <a:off x="614251" y="357352"/>
            <a:ext cx="10353762" cy="970450"/>
          </a:xfrm>
        </p:spPr>
        <p:txBody>
          <a:bodyPr/>
          <a:lstStyle/>
          <a:p>
            <a:r>
              <a:rPr lang="ar-EG" dirty="0"/>
              <a:t>خمس مناطق أساسية تركز عليها الحوكمة</a:t>
            </a:r>
            <a:endParaRPr lang="en-US" dirty="0"/>
          </a:p>
        </p:txBody>
      </p:sp>
      <p:sp>
        <p:nvSpPr>
          <p:cNvPr id="3" name="Content Placeholder 2">
            <a:extLst>
              <a:ext uri="{FF2B5EF4-FFF2-40B4-BE49-F238E27FC236}">
                <a16:creationId xmlns:a16="http://schemas.microsoft.com/office/drawing/2014/main" xmlns="" id="{5F9D9A1E-B766-4586-906A-7B367BB444E0}"/>
              </a:ext>
            </a:extLst>
          </p:cNvPr>
          <p:cNvSpPr>
            <a:spLocks noGrp="1"/>
          </p:cNvSpPr>
          <p:nvPr>
            <p:ph idx="1"/>
          </p:nvPr>
        </p:nvSpPr>
        <p:spPr/>
        <p:txBody>
          <a:bodyPr>
            <a:normAutofit/>
          </a:bodyPr>
          <a:lstStyle/>
          <a:p>
            <a:pPr algn="just" rtl="1">
              <a:buFont typeface="Wingdings" panose="05000000000000000000" pitchFamily="2" charset="2"/>
              <a:buChar char="q"/>
            </a:pPr>
            <a:r>
              <a:rPr lang="ar-EG" sz="2800" b="1" dirty="0"/>
              <a:t>القيمة المقدمة</a:t>
            </a:r>
            <a:endParaRPr lang="en-US" sz="2800" b="1" dirty="0"/>
          </a:p>
          <a:p>
            <a:pPr algn="just" rtl="1">
              <a:buFont typeface="Wingdings" panose="05000000000000000000" pitchFamily="2" charset="2"/>
              <a:buChar char="q"/>
            </a:pPr>
            <a:endParaRPr lang="ar-EG" sz="2800" b="1" dirty="0"/>
          </a:p>
          <a:p>
            <a:pPr marL="36900" indent="0" algn="just" rtl="1">
              <a:buNone/>
            </a:pPr>
            <a:r>
              <a:rPr lang="ar-EG" sz="2800" b="1" dirty="0"/>
              <a:t>ويشمل التأكد من تحقيق القيمة المقدمة لتقنية المعلومات (</a:t>
            </a:r>
            <a:r>
              <a:rPr lang="en-US" sz="2800" b="1" dirty="0"/>
              <a:t>IT value proposition)، </a:t>
            </a:r>
            <a:r>
              <a:rPr lang="ar-EG" sz="2800" b="1" dirty="0"/>
              <a:t>بمعني التأكد من أن ادارة تقنية المعلومات تقوم بالدور الصحيح للحصول على المنافع التي تم إطلاق المشاريع والمبادرات لتحقيقها، كما تتركز على تحسين النفقات المرتبطة بالـ </a:t>
            </a:r>
            <a:r>
              <a:rPr lang="en-US" sz="2800" b="1" dirty="0"/>
              <a:t>IT  </a:t>
            </a:r>
            <a:r>
              <a:rPr lang="ar-EG" sz="2800" b="1" dirty="0"/>
              <a:t>بالإضافة الى التحكم في المشاريع والعمليات التشغيلية مع الممارسات التي تزيد من احتمال النجاح (ضبط الجودة والمخاطر والوقت والميزانية والتكلفة .. الخ)</a:t>
            </a:r>
          </a:p>
          <a:p>
            <a:pPr marL="36900" indent="0" algn="just" rtl="1">
              <a:buNone/>
            </a:pPr>
            <a:endParaRPr lang="ar-EG" sz="2800" b="1" dirty="0"/>
          </a:p>
          <a:p>
            <a:pPr marL="36900" indent="0" algn="just" rtl="1">
              <a:buNone/>
            </a:pPr>
            <a:endParaRPr lang="en-US" sz="2800" b="1" dirty="0"/>
          </a:p>
        </p:txBody>
      </p:sp>
    </p:spTree>
    <p:extLst>
      <p:ext uri="{BB962C8B-B14F-4D97-AF65-F5344CB8AC3E}">
        <p14:creationId xmlns:p14="http://schemas.microsoft.com/office/powerpoint/2010/main" xmlns="" val="1775546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025E3C9-7D7B-43DE-A63D-A70679CEB6D3}"/>
              </a:ext>
            </a:extLst>
          </p:cNvPr>
          <p:cNvSpPr>
            <a:spLocks noGrp="1"/>
          </p:cNvSpPr>
          <p:nvPr>
            <p:ph idx="1"/>
          </p:nvPr>
        </p:nvSpPr>
        <p:spPr/>
        <p:txBody>
          <a:bodyPr>
            <a:normAutofit/>
          </a:bodyPr>
          <a:lstStyle/>
          <a:p>
            <a:pPr algn="just" rtl="1">
              <a:buFont typeface="Wingdings" panose="05000000000000000000" pitchFamily="2" charset="2"/>
              <a:buChar char="q"/>
            </a:pPr>
            <a:r>
              <a:rPr lang="ar-EG" sz="2800" b="1" dirty="0"/>
              <a:t>إدارة الموارد</a:t>
            </a:r>
            <a:endParaRPr lang="en-US" sz="2800" b="1" dirty="0"/>
          </a:p>
          <a:p>
            <a:pPr marL="36900" indent="0" algn="just" rtl="1">
              <a:buNone/>
            </a:pPr>
            <a:endParaRPr lang="ar-EG" sz="2800" b="1" dirty="0"/>
          </a:p>
          <a:p>
            <a:pPr marL="36900" indent="0" algn="just" rtl="1">
              <a:buNone/>
            </a:pPr>
            <a:r>
              <a:rPr lang="ar-EG" sz="2800" b="1" dirty="0"/>
              <a:t>والحديث هنا عن إدارة الموارد بكافة أشكالها بشكل أكثر فعالية، بالاضافة الى هيكلية فريق التقنية بشكل أكثر كفاءة والاستثمار الأمثل واستخدام وتخصيص موارد وقدرات تكنولوجيا المعلومات (الأشخاص والتطبيقات والبنية التحتية والبيانات) والعمل على تعظيم كفائتها وتحسين تكاليفها بالإضافة الى تحسين المعرفة والبنية التحتية لتكنولوجيا المعلومات، ومعرفة أين وكيف يتم الاستعانة بمصادر خارجية (</a:t>
            </a:r>
            <a:r>
              <a:rPr lang="en-US" sz="2800" b="1" dirty="0"/>
              <a:t>IT Outsource).</a:t>
            </a:r>
          </a:p>
          <a:p>
            <a:pPr marL="36900" indent="0" algn="just" rtl="1">
              <a:buNone/>
            </a:pPr>
            <a:endParaRPr lang="en-US" sz="2800" b="1" dirty="0"/>
          </a:p>
        </p:txBody>
      </p:sp>
      <p:sp>
        <p:nvSpPr>
          <p:cNvPr id="5" name="Title 1">
            <a:extLst>
              <a:ext uri="{FF2B5EF4-FFF2-40B4-BE49-F238E27FC236}">
                <a16:creationId xmlns:a16="http://schemas.microsoft.com/office/drawing/2014/main" xmlns="" id="{2767997C-4756-4985-9B66-BC136336C0AC}"/>
              </a:ext>
            </a:extLst>
          </p:cNvPr>
          <p:cNvSpPr>
            <a:spLocks noGrp="1"/>
          </p:cNvSpPr>
          <p:nvPr>
            <p:ph type="title"/>
          </p:nvPr>
        </p:nvSpPr>
        <p:spPr>
          <a:xfrm>
            <a:off x="913795" y="96350"/>
            <a:ext cx="10353762" cy="970450"/>
          </a:xfrm>
        </p:spPr>
        <p:txBody>
          <a:bodyPr/>
          <a:lstStyle/>
          <a:p>
            <a:r>
              <a:rPr lang="ar-EG" dirty="0"/>
              <a:t>خمس مناطق أساسية تركز عليها الحوكمة</a:t>
            </a:r>
            <a:endParaRPr lang="en-US" dirty="0"/>
          </a:p>
        </p:txBody>
      </p:sp>
    </p:spTree>
    <p:extLst>
      <p:ext uri="{BB962C8B-B14F-4D97-AF65-F5344CB8AC3E}">
        <p14:creationId xmlns:p14="http://schemas.microsoft.com/office/powerpoint/2010/main" xmlns="" val="1021004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E7B63B8-E576-4869-A44C-06EBFA18F176}"/>
              </a:ext>
            </a:extLst>
          </p:cNvPr>
          <p:cNvSpPr>
            <a:spLocks noGrp="1"/>
          </p:cNvSpPr>
          <p:nvPr>
            <p:ph idx="1"/>
          </p:nvPr>
        </p:nvSpPr>
        <p:spPr/>
        <p:txBody>
          <a:bodyPr>
            <a:normAutofit lnSpcReduction="10000"/>
          </a:bodyPr>
          <a:lstStyle/>
          <a:p>
            <a:pPr algn="just" rtl="1">
              <a:buFont typeface="Wingdings" panose="05000000000000000000" pitchFamily="2" charset="2"/>
              <a:buChar char="q"/>
            </a:pPr>
            <a:r>
              <a:rPr lang="ar-EG" sz="2800" b="1" dirty="0"/>
              <a:t>إدارة المخاطر</a:t>
            </a:r>
            <a:endParaRPr lang="en-US" sz="2800" b="1" dirty="0"/>
          </a:p>
          <a:p>
            <a:pPr marL="36900" indent="0" algn="just" rtl="1">
              <a:buNone/>
            </a:pPr>
            <a:endParaRPr lang="ar-EG" sz="2800" b="1" dirty="0"/>
          </a:p>
          <a:p>
            <a:pPr marL="36900" indent="0" algn="just" rtl="1">
              <a:buNone/>
            </a:pPr>
            <a:r>
              <a:rPr lang="ar-EG" sz="2800" b="1" dirty="0"/>
              <a:t>الحديث هنا عن مسؤوليات إدارة المخاطر في تشغيل المشاريع التقنية، وحماية أصول تكنولوجيا المعلومات الملموسة والغير ملموسة، واستعادة القدرة على العمل بعد الكوارث واستمرار العمل.</a:t>
            </a:r>
          </a:p>
          <a:p>
            <a:pPr marL="36900" indent="0" algn="just" rtl="1">
              <a:buNone/>
            </a:pPr>
            <a:r>
              <a:rPr lang="ar-EG" sz="2800" b="1" dirty="0"/>
              <a:t>لا بد من رفع الوعي بمخاطر تكنولوجيا المعلومات على أساس التقييم المستمر. و نشر الشفافية بين جميع أصحاب المصلحة واعتماد مناهج وأطر عمل إدارة المخاطر في المنظمة.</a:t>
            </a:r>
          </a:p>
          <a:p>
            <a:pPr marL="36900" indent="0" algn="just" rtl="1">
              <a:buNone/>
            </a:pPr>
            <a:endParaRPr lang="en-US" sz="2800" b="1" dirty="0"/>
          </a:p>
        </p:txBody>
      </p:sp>
      <p:sp>
        <p:nvSpPr>
          <p:cNvPr id="4" name="Title 1">
            <a:extLst>
              <a:ext uri="{FF2B5EF4-FFF2-40B4-BE49-F238E27FC236}">
                <a16:creationId xmlns:a16="http://schemas.microsoft.com/office/drawing/2014/main" xmlns="" id="{56DDC894-6AB7-4958-8B49-A42F1317EAC7}"/>
              </a:ext>
            </a:extLst>
          </p:cNvPr>
          <p:cNvSpPr>
            <a:spLocks noGrp="1"/>
          </p:cNvSpPr>
          <p:nvPr>
            <p:ph type="title"/>
          </p:nvPr>
        </p:nvSpPr>
        <p:spPr>
          <a:xfrm>
            <a:off x="913795" y="262759"/>
            <a:ext cx="10353762" cy="970450"/>
          </a:xfrm>
        </p:spPr>
        <p:txBody>
          <a:bodyPr/>
          <a:lstStyle/>
          <a:p>
            <a:r>
              <a:rPr lang="ar-EG" dirty="0"/>
              <a:t>خمس مناطق أساسية تركز عليها الحوكمة</a:t>
            </a:r>
            <a:endParaRPr lang="en-US" dirty="0"/>
          </a:p>
        </p:txBody>
      </p:sp>
    </p:spTree>
    <p:extLst>
      <p:ext uri="{BB962C8B-B14F-4D97-AF65-F5344CB8AC3E}">
        <p14:creationId xmlns:p14="http://schemas.microsoft.com/office/powerpoint/2010/main" xmlns="" val="2833100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C2EB79C-ED5E-41AC-BE88-60F118F69A51}"/>
              </a:ext>
            </a:extLst>
          </p:cNvPr>
          <p:cNvSpPr>
            <a:spLocks noGrp="1"/>
          </p:cNvSpPr>
          <p:nvPr>
            <p:ph idx="1"/>
          </p:nvPr>
        </p:nvSpPr>
        <p:spPr>
          <a:xfrm>
            <a:off x="919119" y="1154381"/>
            <a:ext cx="10353762" cy="5246419"/>
          </a:xfrm>
        </p:spPr>
        <p:txBody>
          <a:bodyPr>
            <a:noAutofit/>
          </a:bodyPr>
          <a:lstStyle/>
          <a:p>
            <a:pPr algn="just" rtl="1">
              <a:buFont typeface="Wingdings" panose="05000000000000000000" pitchFamily="2" charset="2"/>
              <a:buChar char="q"/>
            </a:pPr>
            <a:r>
              <a:rPr lang="ar-EG" sz="2800" b="1" dirty="0"/>
              <a:t>إدارة الأداء التقني</a:t>
            </a:r>
            <a:endParaRPr lang="en-US" sz="2800" b="1" dirty="0"/>
          </a:p>
          <a:p>
            <a:pPr algn="just" rtl="1">
              <a:buFont typeface="Wingdings" panose="05000000000000000000" pitchFamily="2" charset="2"/>
              <a:buChar char="q"/>
            </a:pPr>
            <a:endParaRPr lang="ar-EG" sz="2800" b="1" dirty="0"/>
          </a:p>
          <a:p>
            <a:pPr marL="36900" indent="0" algn="just" rtl="1">
              <a:buNone/>
            </a:pPr>
            <a:r>
              <a:rPr lang="ar-EG" sz="2800" b="1" dirty="0"/>
              <a:t>تعريف الهيكلية التي يمكن قياس الأهداف المتعلقة بالاعمال عبر استخدام بطاقات بطاقة الأداء المتوازن للتقنية </a:t>
            </a:r>
            <a:r>
              <a:rPr lang="en-US" sz="2800" b="1" dirty="0"/>
              <a:t>IT Balance scorecard  </a:t>
            </a:r>
            <a:r>
              <a:rPr lang="ar-EG" sz="2800" b="1" dirty="0"/>
              <a:t>و التي تترجم الاستراتيجية التقنية إلى أفعال لتحقيق أهداف قابلة للقياس تتجاوز المحاسبة التقليدية وذلك عبر وضع مؤشرات أداء </a:t>
            </a:r>
            <a:r>
              <a:rPr lang="en-US" sz="2800" b="1" dirty="0"/>
              <a:t>KPI’s </a:t>
            </a:r>
            <a:r>
              <a:rPr lang="ar-EG" sz="2800" b="1" dirty="0"/>
              <a:t>ومبادرات يتم قياسها بشكل دوري.</a:t>
            </a:r>
          </a:p>
          <a:p>
            <a:pPr marL="36900" indent="0" algn="just" rtl="1">
              <a:buNone/>
            </a:pPr>
            <a:r>
              <a:rPr lang="ar-EG" sz="2800" b="1" dirty="0"/>
              <a:t>إعتماد نظام بطاقة الأداء التقني المتوازن للتقنية </a:t>
            </a:r>
            <a:r>
              <a:rPr lang="en-US" sz="2800" b="1" dirty="0"/>
              <a:t>IT Balance scorecard  </a:t>
            </a:r>
            <a:r>
              <a:rPr lang="ar-EG" sz="2800" b="1" dirty="0"/>
              <a:t>كنظام رقابي لأداء عمل تقنية المعلومات سيُعزز أعمال المنظمة بشكل كبير ويدفع نحو تحقيق الاستراتيجية، كما إن إعتماد نظام المعيارية لمقارنة الأداء (</a:t>
            </a:r>
            <a:r>
              <a:rPr lang="en-US" sz="2800" b="1" dirty="0"/>
              <a:t>benchmarking) </a:t>
            </a:r>
            <a:r>
              <a:rPr lang="ar-EG" sz="2800" b="1" dirty="0"/>
              <a:t>مع المنظمات الأخرى في إدارة التقنية سيحسن من مخرجات التقنية بشل عام ويقودها نحو الأفضل.</a:t>
            </a:r>
          </a:p>
          <a:p>
            <a:pPr marL="36900" indent="0" algn="just" rtl="1">
              <a:buNone/>
            </a:pPr>
            <a:endParaRPr lang="ar-EG" sz="2800" b="1" dirty="0"/>
          </a:p>
        </p:txBody>
      </p:sp>
      <p:sp>
        <p:nvSpPr>
          <p:cNvPr id="4" name="Title 1">
            <a:extLst>
              <a:ext uri="{FF2B5EF4-FFF2-40B4-BE49-F238E27FC236}">
                <a16:creationId xmlns:a16="http://schemas.microsoft.com/office/drawing/2014/main" xmlns="" id="{C7F7BD44-17DD-41C6-B120-6A145E0068B6}"/>
              </a:ext>
            </a:extLst>
          </p:cNvPr>
          <p:cNvSpPr>
            <a:spLocks noGrp="1"/>
          </p:cNvSpPr>
          <p:nvPr>
            <p:ph type="title"/>
          </p:nvPr>
        </p:nvSpPr>
        <p:spPr>
          <a:xfrm>
            <a:off x="919119" y="183931"/>
            <a:ext cx="10353762" cy="970450"/>
          </a:xfrm>
        </p:spPr>
        <p:txBody>
          <a:bodyPr/>
          <a:lstStyle/>
          <a:p>
            <a:r>
              <a:rPr lang="ar-EG" dirty="0"/>
              <a:t>خمس مناطق أساسية تركز عليها الحوكمة</a:t>
            </a:r>
            <a:endParaRPr lang="en-US" dirty="0"/>
          </a:p>
        </p:txBody>
      </p:sp>
    </p:spTree>
    <p:extLst>
      <p:ext uri="{BB962C8B-B14F-4D97-AF65-F5344CB8AC3E}">
        <p14:creationId xmlns:p14="http://schemas.microsoft.com/office/powerpoint/2010/main" xmlns="" val="2142433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C3B166C-F88B-476C-BF7C-8A8565DE96A2}"/>
              </a:ext>
            </a:extLst>
          </p:cNvPr>
          <p:cNvSpPr>
            <a:spLocks noGrp="1"/>
          </p:cNvSpPr>
          <p:nvPr>
            <p:ph idx="1"/>
          </p:nvPr>
        </p:nvSpPr>
        <p:spPr>
          <a:xfrm>
            <a:off x="346841" y="1185912"/>
            <a:ext cx="10920716" cy="5456626"/>
          </a:xfrm>
        </p:spPr>
        <p:txBody>
          <a:bodyPr/>
          <a:lstStyle/>
          <a:p>
            <a:pPr marL="36900" indent="0" algn="just" rtl="1">
              <a:buNone/>
            </a:pPr>
            <a:endParaRPr lang="en-US" sz="2800" b="1" dirty="0"/>
          </a:p>
          <a:p>
            <a:pPr marL="36900" indent="0" algn="just" rtl="1">
              <a:buNone/>
            </a:pPr>
            <a:r>
              <a:rPr lang="ar-EG" sz="2800" b="1" dirty="0"/>
              <a:t>تعتبر حوكمة تقنية المعلومات جزء لا يتجزأ من حوكمة الشركات ومن منظومة الحوكمة بمفهومها العام، وتقع مسؤولية حوكمة التقنية على عاتق مجلس يتم تأسيسه بالشراكة بين المدراء التنفيذيين والتقنيين ويتولى المدير التنفيذي لتقنية المعلومات </a:t>
            </a:r>
            <a:r>
              <a:rPr lang="en-US" sz="2800" b="1" dirty="0"/>
              <a:t>Chief Information Officer (CIO)</a:t>
            </a:r>
            <a:r>
              <a:rPr lang="ar-EG" sz="2800" b="1" dirty="0"/>
              <a:t>إدارتها ومتابعة تنفيذها.</a:t>
            </a:r>
          </a:p>
          <a:p>
            <a:pPr marL="36900" indent="0" algn="just" rtl="1">
              <a:buNone/>
            </a:pPr>
            <a:r>
              <a:rPr lang="ar-EG" sz="2800" b="1" dirty="0"/>
              <a:t>يتولى هذا المجلس وضع اللوائح والسياسات والعمليات التي يتوجب على المنظمة اتباعها والوفاء بها وذلك بعد فهم القضايا المتعلقة بأصل نشاط المنطمة (التجارية، الخيرية … الخ) مثل المتطلبات التنظيمية،</a:t>
            </a:r>
          </a:p>
          <a:p>
            <a:pPr marL="36900" indent="0" algn="just" rtl="1">
              <a:buNone/>
            </a:pPr>
            <a:r>
              <a:rPr lang="ar-EG" sz="2800" b="1" dirty="0"/>
              <a:t>وبعدها يتم تحسين السياسات العامة و إنشاء دليلأ لأفضل الممارسات يتم تعميمه على أفراد المنظمة ذات العلاقة و وضع المعايير البرمجة والتصميم السليم.</a:t>
            </a:r>
          </a:p>
          <a:p>
            <a:pPr marL="36900" indent="0" algn="just" rtl="1">
              <a:buNone/>
            </a:pPr>
            <a:endParaRPr lang="en-US" dirty="0"/>
          </a:p>
        </p:txBody>
      </p:sp>
      <p:sp>
        <p:nvSpPr>
          <p:cNvPr id="6" name="Title 5">
            <a:extLst>
              <a:ext uri="{FF2B5EF4-FFF2-40B4-BE49-F238E27FC236}">
                <a16:creationId xmlns:a16="http://schemas.microsoft.com/office/drawing/2014/main" xmlns="" id="{3F69CB60-138B-4F90-9E45-B9BB3278DE8A}"/>
              </a:ext>
            </a:extLst>
          </p:cNvPr>
          <p:cNvSpPr>
            <a:spLocks noGrp="1"/>
          </p:cNvSpPr>
          <p:nvPr>
            <p:ph type="title"/>
          </p:nvPr>
        </p:nvSpPr>
        <p:spPr>
          <a:xfrm>
            <a:off x="913795" y="215462"/>
            <a:ext cx="10353762" cy="970450"/>
          </a:xfrm>
        </p:spPr>
        <p:txBody>
          <a:bodyPr/>
          <a:lstStyle/>
          <a:p>
            <a:r>
              <a:rPr lang="ar-EG" dirty="0"/>
              <a:t>مجلس الحوكمة </a:t>
            </a:r>
            <a:endParaRPr lang="en-US" dirty="0"/>
          </a:p>
        </p:txBody>
      </p:sp>
    </p:spTree>
    <p:extLst>
      <p:ext uri="{BB962C8B-B14F-4D97-AF65-F5344CB8AC3E}">
        <p14:creationId xmlns:p14="http://schemas.microsoft.com/office/powerpoint/2010/main" xmlns="" val="3465952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A82F747-9323-47B0-8512-67D1FD411A4F}"/>
              </a:ext>
            </a:extLst>
          </p:cNvPr>
          <p:cNvSpPr>
            <a:spLocks noGrp="1"/>
          </p:cNvSpPr>
          <p:nvPr>
            <p:ph idx="1"/>
          </p:nvPr>
        </p:nvSpPr>
        <p:spPr/>
        <p:txBody>
          <a:bodyPr>
            <a:normAutofit/>
          </a:bodyPr>
          <a:lstStyle/>
          <a:p>
            <a:pPr marL="36900" indent="0" algn="just" rtl="1">
              <a:buNone/>
            </a:pPr>
            <a:r>
              <a:rPr lang="ar-EG" sz="2800" b="1" dirty="0"/>
              <a:t>تبدأ حوكمة التحول الرقمي عادة بإنشاء مجلس أو هيئة تتكون من ممثلي الأعمال وموظفي التقنية على مستوى مجلس الإدارة بهدف رسم الإطار وتأسيس القواعد والسياسات التي يتعين على المؤسسة اتباعها والوفاء بها. </a:t>
            </a:r>
          </a:p>
          <a:p>
            <a:pPr marL="36900" indent="0" algn="just" rtl="1">
              <a:buNone/>
            </a:pPr>
            <a:r>
              <a:rPr lang="ar-EG" sz="2800" b="1" dirty="0"/>
              <a:t>تشمل هذه القواعد والسياسات فهم آليات العمل والمتطلبات التنظيمية والتطويرية وكذلك تحسين بيئة العمل وطرائقه لتصبح مستندة إلى ممارسات قابلة للتحقيق و الإنجاز مع إنشاء دليل لأفضل الممارسات ورصد للعمليات.</a:t>
            </a:r>
          </a:p>
          <a:p>
            <a:pPr marL="36900" indent="0" algn="just" rtl="1">
              <a:buNone/>
            </a:pPr>
            <a:endParaRPr lang="en-US" sz="2800" b="1" dirty="0"/>
          </a:p>
        </p:txBody>
      </p:sp>
      <p:sp>
        <p:nvSpPr>
          <p:cNvPr id="4" name="Title 5">
            <a:extLst>
              <a:ext uri="{FF2B5EF4-FFF2-40B4-BE49-F238E27FC236}">
                <a16:creationId xmlns:a16="http://schemas.microsoft.com/office/drawing/2014/main" xmlns="" id="{E61B8277-4FDA-4480-9FDD-35A5EEDCF803}"/>
              </a:ext>
            </a:extLst>
          </p:cNvPr>
          <p:cNvSpPr>
            <a:spLocks noGrp="1"/>
          </p:cNvSpPr>
          <p:nvPr>
            <p:ph type="title"/>
          </p:nvPr>
        </p:nvSpPr>
        <p:spPr>
          <a:xfrm>
            <a:off x="913795" y="215462"/>
            <a:ext cx="10353762" cy="970450"/>
          </a:xfrm>
        </p:spPr>
        <p:txBody>
          <a:bodyPr/>
          <a:lstStyle/>
          <a:p>
            <a:r>
              <a:rPr lang="ar-EG" dirty="0"/>
              <a:t>مجلس الحوكمة </a:t>
            </a:r>
            <a:endParaRPr lang="en-US" dirty="0"/>
          </a:p>
        </p:txBody>
      </p:sp>
    </p:spTree>
    <p:extLst>
      <p:ext uri="{BB962C8B-B14F-4D97-AF65-F5344CB8AC3E}">
        <p14:creationId xmlns:p14="http://schemas.microsoft.com/office/powerpoint/2010/main" xmlns="" val="1568598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88EAC33-E376-4384-832C-0D256116EDE8}"/>
              </a:ext>
            </a:extLst>
          </p:cNvPr>
          <p:cNvSpPr>
            <a:spLocks noGrp="1"/>
          </p:cNvSpPr>
          <p:nvPr>
            <p:ph idx="1"/>
          </p:nvPr>
        </p:nvSpPr>
        <p:spPr>
          <a:xfrm>
            <a:off x="787671" y="1399624"/>
            <a:ext cx="10353762" cy="4058751"/>
          </a:xfrm>
          <a:effectLst>
            <a:outerShdw blurRad="25400" dir="17880000">
              <a:srgbClr val="000000">
                <a:alpha val="46000"/>
              </a:srgbClr>
            </a:outerShdw>
          </a:effectLst>
        </p:spPr>
        <p:txBody>
          <a:bodyPr vert="horz" lIns="91440" tIns="45720" rIns="91440" bIns="45720" rtlCol="0" anchor="t">
            <a:normAutofit/>
          </a:bodyPr>
          <a:lstStyle/>
          <a:p>
            <a:pPr marL="36900" indent="0" algn="just" rtl="1">
              <a:buNone/>
            </a:pPr>
            <a:r>
              <a:rPr lang="ar-EG" sz="2800" b="1" dirty="0"/>
              <a:t>ينتظر من مجلس الحوكمة أن يشرف على وضع معايير البرمجة والتصميم السليم، والمراجعة والتصديق، ومراقبة التطبيقات من منظور تقني وعملي. </a:t>
            </a:r>
          </a:p>
          <a:p>
            <a:pPr marL="36900" indent="0" algn="just" rtl="1">
              <a:buNone/>
            </a:pPr>
            <a:r>
              <a:rPr lang="ar-EG" sz="2800" b="1" dirty="0"/>
              <a:t>قد ينظر لهذا الجانب على أنه فني بحت إلا أن تفعيله ضروري جدا لضمان كفاءة المنظومة التقنية و التأكد من ديمومتها </a:t>
            </a:r>
          </a:p>
          <a:p>
            <a:pPr marL="36900" indent="0" algn="just" rtl="1">
              <a:buNone/>
            </a:pPr>
            <a:r>
              <a:rPr lang="ar-EG" sz="2800" b="1" dirty="0"/>
              <a:t> تحتاج المؤسسات إلى مراجعة دورية لاستراتيجيتها في ضوء المستجدات التقنية والنتائج المتحققة من عملية التحول الرقمي والبرامج المتعلقة بما يحقق هيكلية مناسبة ويسهم في تحسين قدرتها التنافسية الشاملة.</a:t>
            </a:r>
          </a:p>
          <a:p>
            <a:pPr marL="36900" indent="0" algn="just" rtl="1">
              <a:buNone/>
            </a:pPr>
            <a:endParaRPr lang="en-US" sz="2800" b="1" dirty="0"/>
          </a:p>
        </p:txBody>
      </p:sp>
      <p:sp>
        <p:nvSpPr>
          <p:cNvPr id="4" name="Title 5">
            <a:extLst>
              <a:ext uri="{FF2B5EF4-FFF2-40B4-BE49-F238E27FC236}">
                <a16:creationId xmlns:a16="http://schemas.microsoft.com/office/drawing/2014/main" xmlns="" id="{73C55169-6179-4ED6-BB9B-F82CB66ED750}"/>
              </a:ext>
            </a:extLst>
          </p:cNvPr>
          <p:cNvSpPr>
            <a:spLocks noGrp="1"/>
          </p:cNvSpPr>
          <p:nvPr>
            <p:ph type="title"/>
          </p:nvPr>
        </p:nvSpPr>
        <p:spPr>
          <a:xfrm>
            <a:off x="913795" y="215462"/>
            <a:ext cx="10353762" cy="970450"/>
          </a:xfrm>
        </p:spPr>
        <p:txBody>
          <a:bodyPr/>
          <a:lstStyle/>
          <a:p>
            <a:r>
              <a:rPr lang="ar-EG" dirty="0"/>
              <a:t>مجلس الحوكمة </a:t>
            </a:r>
            <a:endParaRPr lang="en-US" dirty="0"/>
          </a:p>
        </p:txBody>
      </p:sp>
    </p:spTree>
    <p:extLst>
      <p:ext uri="{BB962C8B-B14F-4D97-AF65-F5344CB8AC3E}">
        <p14:creationId xmlns:p14="http://schemas.microsoft.com/office/powerpoint/2010/main" xmlns="" val="2890150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BD272B0-6F4C-4399-A628-152EDE9FA9D2}"/>
              </a:ext>
            </a:extLst>
          </p:cNvPr>
          <p:cNvSpPr>
            <a:spLocks noGrp="1"/>
          </p:cNvSpPr>
          <p:nvPr>
            <p:ph idx="1"/>
          </p:nvPr>
        </p:nvSpPr>
        <p:spPr>
          <a:effectLst>
            <a:outerShdw blurRad="25400" dir="17880000">
              <a:srgbClr val="000000">
                <a:alpha val="46000"/>
              </a:srgbClr>
            </a:outerShdw>
          </a:effectLst>
        </p:spPr>
        <p:txBody>
          <a:bodyPr vert="horz" lIns="91440" tIns="45720" rIns="91440" bIns="45720" rtlCol="0" anchor="t">
            <a:normAutofit/>
          </a:bodyPr>
          <a:lstStyle/>
          <a:p>
            <a:pPr marL="36900" indent="0" algn="just" rtl="1">
              <a:buNone/>
            </a:pPr>
            <a:r>
              <a:rPr lang="ar-EG" sz="2800" b="1" dirty="0"/>
              <a:t>ينبغي أن يعمل مجلس الحوكمة دوما على توفير خطة استراتيجية طويلة المدى لحماية وتأمين المعلومات والنظم وبيان مدى خطورة تفلتها أو وصولها لغير المصرح لهم بحيث تتحول الحمائية إلى فعل إدراكي و عملي داخل المؤسسة. </a:t>
            </a:r>
          </a:p>
          <a:p>
            <a:pPr marL="36900" indent="0" algn="just" rtl="1">
              <a:buNone/>
            </a:pPr>
            <a:r>
              <a:rPr lang="ar-EG" sz="2800" b="1" dirty="0"/>
              <a:t>يطلب من المجلس أيضا مراجعة الإنفاق الاستثماري في مجالات التحول الرقمي ومدى توافق ذلك مع الخطة الاستراتيجية للمؤسسة و الإطار العام للحوكمة و إدارة المخاطر.</a:t>
            </a:r>
          </a:p>
          <a:p>
            <a:pPr marL="36900" indent="0" algn="just" rtl="1">
              <a:buNone/>
            </a:pPr>
            <a:r>
              <a:rPr lang="ar-EG" sz="2800" b="1" dirty="0"/>
              <a:t>في مجال الرقابة لا بد أن يقوم مجلس الحوكمة بتزويد أصحاب المصالح بشكل مستمر ودوري بتقارير حول كفاءة وفعالية البرمجيات و السياسات ومكامن الخطر . </a:t>
            </a:r>
          </a:p>
          <a:p>
            <a:pPr marL="36900" indent="0" algn="just" rtl="1">
              <a:buNone/>
            </a:pPr>
            <a:endParaRPr lang="en-US" sz="2800" b="1" dirty="0"/>
          </a:p>
        </p:txBody>
      </p:sp>
      <p:sp>
        <p:nvSpPr>
          <p:cNvPr id="4" name="Title 5">
            <a:extLst>
              <a:ext uri="{FF2B5EF4-FFF2-40B4-BE49-F238E27FC236}">
                <a16:creationId xmlns:a16="http://schemas.microsoft.com/office/drawing/2014/main" xmlns="" id="{A65D45BF-1D5D-4554-9025-01B10B39952C}"/>
              </a:ext>
            </a:extLst>
          </p:cNvPr>
          <p:cNvSpPr>
            <a:spLocks noGrp="1"/>
          </p:cNvSpPr>
          <p:nvPr>
            <p:ph type="title"/>
          </p:nvPr>
        </p:nvSpPr>
        <p:spPr>
          <a:xfrm>
            <a:off x="913795" y="215462"/>
            <a:ext cx="10353762" cy="970450"/>
          </a:xfrm>
        </p:spPr>
        <p:txBody>
          <a:bodyPr/>
          <a:lstStyle/>
          <a:p>
            <a:r>
              <a:rPr lang="ar-EG" dirty="0"/>
              <a:t>مجلس الحوكمة </a:t>
            </a:r>
            <a:endParaRPr lang="en-US" dirty="0"/>
          </a:p>
        </p:txBody>
      </p:sp>
    </p:spTree>
    <p:extLst>
      <p:ext uri="{BB962C8B-B14F-4D97-AF65-F5344CB8AC3E}">
        <p14:creationId xmlns:p14="http://schemas.microsoft.com/office/powerpoint/2010/main" xmlns="" val="4122581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41DC439-8A6C-4E8F-BDF3-A3DD7E3E0CBA}"/>
              </a:ext>
            </a:extLst>
          </p:cNvPr>
          <p:cNvSpPr>
            <a:spLocks noGrp="1"/>
          </p:cNvSpPr>
          <p:nvPr>
            <p:ph idx="1"/>
          </p:nvPr>
        </p:nvSpPr>
        <p:spPr>
          <a:effectLst>
            <a:outerShdw blurRad="25400" dir="17880000">
              <a:srgbClr val="000000">
                <a:alpha val="46000"/>
              </a:srgbClr>
            </a:outerShdw>
          </a:effectLst>
        </p:spPr>
        <p:txBody>
          <a:bodyPr vert="horz" lIns="91440" tIns="45720" rIns="91440" bIns="45720" rtlCol="0" anchor="t">
            <a:normAutofit/>
          </a:bodyPr>
          <a:lstStyle/>
          <a:p>
            <a:pPr marL="36900" indent="0" algn="just" rtl="1">
              <a:buNone/>
            </a:pPr>
            <a:r>
              <a:rPr lang="ar-EG" sz="2800" b="1" dirty="0"/>
              <a:t>بهذا يتشكل إطار عام لتطبيق التحول الرقمي وما يرافقه من تقنيات، كما تتحقق الرقابة اللازمة واختيار البدائل العملية المطروحة، و بالضرورة فإنه لا بد من الأخذ في الإعتبار ما تصدره جهات الرقابة والامتثال من تشريعات منظمة للعمل. وينبثق من هذا الإطار تشكيلات اللجان المتخصصة للعمل على التفاصيل.</a:t>
            </a:r>
          </a:p>
          <a:p>
            <a:pPr marL="36900" indent="0" algn="just" rtl="1">
              <a:buNone/>
            </a:pPr>
            <a:r>
              <a:rPr lang="ar-EG" sz="2800" b="1" dirty="0"/>
              <a:t>ينبغي أن تعمل حوكمة التحول الرقمي على إيجاد توائم بين التقنية وأدواتها من ناحية وبين استراتيجيات المؤسسة وأهدافها وآليات العمل القائمة فيها من ناحية أخرى بشكل يهدف إلى تحسين جودة الخدمات المقدمة ، وما يتبعه من زيادة في معدل الإنتاجية ودفع لعجلة التنمية الاقتصادية والقدرة التنافسية.</a:t>
            </a:r>
          </a:p>
          <a:p>
            <a:pPr marL="36900" indent="0" algn="just" rtl="1">
              <a:buNone/>
            </a:pPr>
            <a:endParaRPr lang="en-US" sz="2800" b="1" dirty="0"/>
          </a:p>
        </p:txBody>
      </p:sp>
      <p:sp>
        <p:nvSpPr>
          <p:cNvPr id="4" name="Title 5">
            <a:extLst>
              <a:ext uri="{FF2B5EF4-FFF2-40B4-BE49-F238E27FC236}">
                <a16:creationId xmlns:a16="http://schemas.microsoft.com/office/drawing/2014/main" xmlns="" id="{D4D6FF1C-3FDB-4EF0-B5F2-0D420F2C3CB6}"/>
              </a:ext>
            </a:extLst>
          </p:cNvPr>
          <p:cNvSpPr>
            <a:spLocks noGrp="1"/>
          </p:cNvSpPr>
          <p:nvPr>
            <p:ph type="title"/>
          </p:nvPr>
        </p:nvSpPr>
        <p:spPr>
          <a:xfrm>
            <a:off x="913795" y="215462"/>
            <a:ext cx="10353762" cy="970450"/>
          </a:xfrm>
        </p:spPr>
        <p:txBody>
          <a:bodyPr/>
          <a:lstStyle/>
          <a:p>
            <a:r>
              <a:rPr lang="ar-EG" b="1" dirty="0"/>
              <a:t>مجلس الحوكمة </a:t>
            </a:r>
            <a:endParaRPr lang="en-US" b="1" dirty="0"/>
          </a:p>
        </p:txBody>
      </p:sp>
    </p:spTree>
    <p:extLst>
      <p:ext uri="{BB962C8B-B14F-4D97-AF65-F5344CB8AC3E}">
        <p14:creationId xmlns:p14="http://schemas.microsoft.com/office/powerpoint/2010/main" xmlns="" val="4280197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5AB8D70-ABB4-4618-92FF-3323A036BC4E}"/>
              </a:ext>
            </a:extLst>
          </p:cNvPr>
          <p:cNvPicPr>
            <a:picLocks noGrp="1" noChangeAspect="1"/>
          </p:cNvPicPr>
          <p:nvPr>
            <p:ph idx="1"/>
          </p:nvPr>
        </p:nvPicPr>
        <p:blipFill>
          <a:blip r:embed="rId2" cstate="print"/>
          <a:stretch>
            <a:fillRect/>
          </a:stretch>
        </p:blipFill>
        <p:spPr>
          <a:xfrm>
            <a:off x="2317530" y="1508650"/>
            <a:ext cx="7015655" cy="5246874"/>
          </a:xfrm>
          <a:prstGeom prst="rect">
            <a:avLst/>
          </a:prstGeom>
        </p:spPr>
      </p:pic>
      <p:sp>
        <p:nvSpPr>
          <p:cNvPr id="4" name="Title 5">
            <a:extLst>
              <a:ext uri="{FF2B5EF4-FFF2-40B4-BE49-F238E27FC236}">
                <a16:creationId xmlns:a16="http://schemas.microsoft.com/office/drawing/2014/main" xmlns="" id="{0E5A21F3-9C9E-464C-984E-4EBBF85F9897}"/>
              </a:ext>
            </a:extLst>
          </p:cNvPr>
          <p:cNvSpPr>
            <a:spLocks noGrp="1"/>
          </p:cNvSpPr>
          <p:nvPr>
            <p:ph type="title"/>
          </p:nvPr>
        </p:nvSpPr>
        <p:spPr>
          <a:xfrm>
            <a:off x="913795" y="215462"/>
            <a:ext cx="10353762" cy="970450"/>
          </a:xfrm>
        </p:spPr>
        <p:txBody>
          <a:bodyPr/>
          <a:lstStyle/>
          <a:p>
            <a:r>
              <a:rPr lang="ar-EG" dirty="0"/>
              <a:t>مجلس الحوكمة </a:t>
            </a:r>
            <a:endParaRPr lang="en-US" dirty="0"/>
          </a:p>
        </p:txBody>
      </p:sp>
    </p:spTree>
    <p:extLst>
      <p:ext uri="{BB962C8B-B14F-4D97-AF65-F5344CB8AC3E}">
        <p14:creationId xmlns:p14="http://schemas.microsoft.com/office/powerpoint/2010/main" xmlns="" val="4235060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BE8FBC-F889-47A0-9B52-3DFC408DDA6C}"/>
              </a:ext>
            </a:extLst>
          </p:cNvPr>
          <p:cNvSpPr>
            <a:spLocks noGrp="1"/>
          </p:cNvSpPr>
          <p:nvPr>
            <p:ph type="title"/>
          </p:nvPr>
        </p:nvSpPr>
        <p:spPr>
          <a:xfrm>
            <a:off x="913795" y="246993"/>
            <a:ext cx="10353762" cy="970450"/>
          </a:xfrm>
        </p:spPr>
        <p:txBody>
          <a:bodyPr>
            <a:normAutofit/>
          </a:bodyPr>
          <a:lstStyle/>
          <a:p>
            <a:r>
              <a:rPr lang="ar-SA" b="1" dirty="0"/>
              <a:t>التحول الرقمي</a:t>
            </a:r>
            <a:r>
              <a:rPr lang="en-US" b="1" dirty="0"/>
              <a:t> Digital Transformation</a:t>
            </a:r>
            <a:endParaRPr lang="en-US" b="1" dirty="0">
              <a:ln>
                <a:solidFill>
                  <a:schemeClr val="accent2">
                    <a:lumMod val="75000"/>
                    <a:alpha val="10000"/>
                  </a:schemeClr>
                </a:solidFill>
              </a:ln>
            </a:endParaRPr>
          </a:p>
        </p:txBody>
      </p:sp>
      <p:sp>
        <p:nvSpPr>
          <p:cNvPr id="3" name="Content Placeholder 2">
            <a:extLst>
              <a:ext uri="{FF2B5EF4-FFF2-40B4-BE49-F238E27FC236}">
                <a16:creationId xmlns:a16="http://schemas.microsoft.com/office/drawing/2014/main" xmlns="" id="{377D25BF-ABE3-41E1-AAF6-8DCC51B81AB2}"/>
              </a:ext>
            </a:extLst>
          </p:cNvPr>
          <p:cNvSpPr>
            <a:spLocks noGrp="1"/>
          </p:cNvSpPr>
          <p:nvPr>
            <p:ph idx="1"/>
          </p:nvPr>
        </p:nvSpPr>
        <p:spPr>
          <a:xfrm>
            <a:off x="913795" y="1217443"/>
            <a:ext cx="10353762" cy="4504088"/>
          </a:xfrm>
        </p:spPr>
        <p:txBody>
          <a:bodyPr>
            <a:normAutofit fontScale="92500" lnSpcReduction="10000"/>
          </a:bodyPr>
          <a:lstStyle/>
          <a:p>
            <a:pPr algn="just" rtl="1"/>
            <a:r>
              <a:rPr lang="ar-SA" sz="3200" b="1" dirty="0"/>
              <a:t>يمثل التحول الرقمي عملية</a:t>
            </a:r>
            <a:r>
              <a:rPr lang="en-US" sz="3200" b="1" dirty="0"/>
              <a:t> </a:t>
            </a:r>
            <a:r>
              <a:rPr lang="ar-SA" sz="3200" b="1" dirty="0"/>
              <a:t>تغيير في بنية الشركات، ويتعلق باستعمال التكنولوجيا، وتسهيلات الوسط الرقمي لتعديل العمليات الداخلية والخارجية، وتحسين خبرة العميل</a:t>
            </a:r>
            <a:r>
              <a:rPr lang="en-US" sz="3200" b="1" dirty="0"/>
              <a:t>.</a:t>
            </a:r>
          </a:p>
          <a:p>
            <a:pPr algn="just" rtl="1"/>
            <a:r>
              <a:rPr lang="ar-SA" sz="3200" b="1" dirty="0"/>
              <a:t>لا يقتصر هذا التحول فقط على الشركات التي تبيع</a:t>
            </a:r>
            <a:r>
              <a:rPr lang="en-US" sz="3200" b="1" dirty="0">
                <a:hlinkClick r:id="rId2"/>
              </a:rPr>
              <a:t> </a:t>
            </a:r>
            <a:r>
              <a:rPr lang="ar-SA" sz="3200" b="1" dirty="0">
                <a:hlinkClick r:id="rId2"/>
              </a:rPr>
              <a:t>منتجات رقمية</a:t>
            </a:r>
            <a:r>
              <a:rPr lang="en-US" sz="3200" b="1" dirty="0"/>
              <a:t> </a:t>
            </a:r>
            <a:r>
              <a:rPr lang="ar-SA" sz="3200" b="1" dirty="0"/>
              <a:t>أو تركز على الإنترنت والتكنولوجيا، بل تؤثر على جميع المجالات والأقسام</a:t>
            </a:r>
            <a:r>
              <a:rPr lang="en-US" sz="3200" b="1" dirty="0"/>
              <a:t>.</a:t>
            </a:r>
          </a:p>
          <a:p>
            <a:pPr algn="just" rtl="1"/>
            <a:r>
              <a:rPr lang="ar-SA" sz="3200" b="1" dirty="0"/>
              <a:t>بدءاً من المؤسسات الأكثر تقليدية، من مجالات الصحة والتعليم، وصولاً إلى الأعمال التجارية، التي تعمل على إعداد وإنتاج البرمجيات والتطبيقات، مثلاً، تحتاج إلى أن تعرف كيفية استخدام الموارد التقنية لصالحها للاستخدام العملي والإبداع في السوق</a:t>
            </a:r>
            <a:r>
              <a:rPr lang="en-US" sz="3200" dirty="0"/>
              <a:t>.</a:t>
            </a:r>
          </a:p>
        </p:txBody>
      </p:sp>
    </p:spTree>
    <p:extLst>
      <p:ext uri="{BB962C8B-B14F-4D97-AF65-F5344CB8AC3E}">
        <p14:creationId xmlns:p14="http://schemas.microsoft.com/office/powerpoint/2010/main" xmlns="" val="3021234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A14AD2-DDEC-47F2-9801-9B52D65DCDC9}"/>
              </a:ext>
            </a:extLst>
          </p:cNvPr>
          <p:cNvSpPr>
            <a:spLocks noGrp="1"/>
          </p:cNvSpPr>
          <p:nvPr>
            <p:ph type="title"/>
          </p:nvPr>
        </p:nvSpPr>
        <p:spPr>
          <a:xfrm>
            <a:off x="913795" y="609600"/>
            <a:ext cx="10353762" cy="667407"/>
          </a:xfrm>
        </p:spPr>
        <p:txBody>
          <a:bodyPr>
            <a:normAutofit fontScale="90000"/>
          </a:bodyPr>
          <a:lstStyle/>
          <a:p>
            <a:r>
              <a:rPr lang="ar-SA" b="1" dirty="0"/>
              <a:t>مؤشر لقياس أداء التحول الرقمي</a:t>
            </a:r>
            <a:r>
              <a:rPr lang="en-US" b="1" dirty="0"/>
              <a:t/>
            </a:r>
            <a:br>
              <a:rPr lang="en-US" b="1" dirty="0"/>
            </a:br>
            <a:endParaRPr lang="en-US" dirty="0"/>
          </a:p>
        </p:txBody>
      </p:sp>
      <p:sp>
        <p:nvSpPr>
          <p:cNvPr id="3" name="Content Placeholder 2">
            <a:extLst>
              <a:ext uri="{FF2B5EF4-FFF2-40B4-BE49-F238E27FC236}">
                <a16:creationId xmlns:a16="http://schemas.microsoft.com/office/drawing/2014/main" xmlns="" id="{DBC6BDBA-626F-4804-AAB5-5298189AD756}"/>
              </a:ext>
            </a:extLst>
          </p:cNvPr>
          <p:cNvSpPr>
            <a:spLocks noGrp="1"/>
          </p:cNvSpPr>
          <p:nvPr>
            <p:ph idx="1"/>
          </p:nvPr>
        </p:nvSpPr>
        <p:spPr>
          <a:effectLst>
            <a:outerShdw blurRad="25400" dir="17880000">
              <a:srgbClr val="000000">
                <a:alpha val="46000"/>
              </a:srgbClr>
            </a:outerShdw>
          </a:effectLst>
        </p:spPr>
        <p:txBody>
          <a:bodyPr vert="horz" lIns="91440" tIns="45720" rIns="91440" bIns="45720" rtlCol="0" anchor="t">
            <a:normAutofit/>
          </a:bodyPr>
          <a:lstStyle/>
          <a:p>
            <a:pPr marL="36900" indent="0" algn="just" rtl="1">
              <a:buNone/>
            </a:pPr>
            <a:r>
              <a:rPr lang="ar-SA" sz="2800" b="1" dirty="0"/>
              <a:t>يهدف مؤشر قياس التحول الرقمي إلى إيجاد حوكمة واضحة ودقيقة تتناسب مع جميع الجهات وتخدم أهدافهم وتحقق التوازن في عملية تنفيذ مبادرات التحول الرقمي لتعكس نتائج التقدم في التحول الرقمي بشكل دقيق وواضح مع تحديد مسؤولية ودور كل جهة ونسبة مشاركتها في التحول الرقمي .</a:t>
            </a:r>
            <a:endParaRPr lang="en-US" sz="2800" b="1" dirty="0"/>
          </a:p>
          <a:p>
            <a:pPr marL="36900" indent="0" algn="just" rtl="1">
              <a:buNone/>
            </a:pPr>
            <a:endParaRPr lang="en-US" sz="2800" b="1" dirty="0"/>
          </a:p>
        </p:txBody>
      </p:sp>
    </p:spTree>
    <p:extLst>
      <p:ext uri="{BB962C8B-B14F-4D97-AF65-F5344CB8AC3E}">
        <p14:creationId xmlns:p14="http://schemas.microsoft.com/office/powerpoint/2010/main" xmlns="" val="3475597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7B50A-B71E-4DD5-906E-5BD56A2E18D5}"/>
              </a:ext>
            </a:extLst>
          </p:cNvPr>
          <p:cNvSpPr>
            <a:spLocks noGrp="1"/>
          </p:cNvSpPr>
          <p:nvPr>
            <p:ph type="title"/>
          </p:nvPr>
        </p:nvSpPr>
        <p:spPr/>
        <p:txBody>
          <a:bodyPr>
            <a:noAutofit/>
          </a:bodyPr>
          <a:lstStyle/>
          <a:p>
            <a:r>
              <a:rPr lang="ar-EG" sz="9600" b="1" dirty="0">
                <a:latin typeface="Traditional Arabic" panose="02020603050405020304" pitchFamily="18" charset="-78"/>
                <a:cs typeface="Traditional Arabic" panose="02020603050405020304" pitchFamily="18" charset="-78"/>
              </a:rPr>
              <a:t>الخاتمة</a:t>
            </a:r>
            <a:endParaRPr lang="en-US" sz="9600" dirty="0">
              <a:latin typeface="Traditional Arabic" panose="02020603050405020304" pitchFamily="18" charset="-78"/>
              <a:cs typeface="Traditional Arabic" panose="02020603050405020304" pitchFamily="18" charset="-78"/>
            </a:endParaRPr>
          </a:p>
        </p:txBody>
      </p:sp>
      <p:sp>
        <p:nvSpPr>
          <p:cNvPr id="3" name="Content Placeholder 2">
            <a:extLst>
              <a:ext uri="{FF2B5EF4-FFF2-40B4-BE49-F238E27FC236}">
                <a16:creationId xmlns:a16="http://schemas.microsoft.com/office/drawing/2014/main" xmlns="" id="{56827D5B-82A0-472D-B615-B4E8EF84D82B}"/>
              </a:ext>
            </a:extLst>
          </p:cNvPr>
          <p:cNvSpPr>
            <a:spLocks noGrp="1"/>
          </p:cNvSpPr>
          <p:nvPr>
            <p:ph idx="1"/>
          </p:nvPr>
        </p:nvSpPr>
        <p:spPr>
          <a:effectLst>
            <a:outerShdw blurRad="25400" dir="17880000">
              <a:srgbClr val="000000">
                <a:alpha val="46000"/>
              </a:srgbClr>
            </a:outerShdw>
          </a:effectLst>
        </p:spPr>
        <p:txBody>
          <a:bodyPr vert="horz" lIns="91440" tIns="45720" rIns="91440" bIns="45720" rtlCol="0" anchor="t">
            <a:normAutofit/>
          </a:bodyPr>
          <a:lstStyle/>
          <a:p>
            <a:pPr marL="36900" indent="0" algn="just" rtl="1">
              <a:buNone/>
            </a:pPr>
            <a:r>
              <a:rPr lang="ar-EG" sz="2800" b="1" dirty="0"/>
              <a:t>يوفر التحول الرقمي فرصاً ضخمة للمؤسسات الحكومية والشركات الخاصة على مختلف الجوانب، من أهمها تحقيق أهداف المؤسسات والوصل بها لرؤيتها الإستراتيجية بإمكانيات أقل من المهدرة في الوقت الحالي أو ما قبل التحول الرقمي. التحول الرقمي سيساعد المؤسسات على تحسين مسارها الصناعي واسخدام موادها بكفاءة أعلى وأمثل. كما أن التحول الرقمي سيفتح فرصا أكبر بعد فتح الحوار بين القطاعين العام والخاص والشراكة بينهما بالتعاون مع كل الوزارات. الوعي بحتمية هذه النقلة والعمل بصفة جماعية يساهم بشكل رئيسي في نمو هذه القطاعات وازدهارها والتي ستنعكس إيجابا على تقدم الدول لتكون أكثر إدراكاً ومرونة في العمل وقدرة على التنبؤ والتخطيط للمستقبل.</a:t>
            </a:r>
          </a:p>
          <a:p>
            <a:pPr marL="36900" indent="0" algn="just" rtl="1">
              <a:buNone/>
            </a:pPr>
            <a:endParaRPr lang="en-US" sz="2800" b="1" dirty="0"/>
          </a:p>
        </p:txBody>
      </p:sp>
    </p:spTree>
    <p:extLst>
      <p:ext uri="{BB962C8B-B14F-4D97-AF65-F5344CB8AC3E}">
        <p14:creationId xmlns:p14="http://schemas.microsoft.com/office/powerpoint/2010/main" xmlns="" val="3416673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Adel\Desktop\الغرافيك3.jpg"/>
          <p:cNvPicPr>
            <a:picLocks noChangeAspect="1" noChangeArrowheads="1"/>
          </p:cNvPicPr>
          <p:nvPr/>
        </p:nvPicPr>
        <p:blipFill>
          <a:blip r:embed="rId2" cstate="print"/>
          <a:srcRect/>
          <a:stretch>
            <a:fillRect/>
          </a:stretch>
        </p:blipFill>
        <p:spPr bwMode="auto">
          <a:xfrm>
            <a:off x="858983" y="239713"/>
            <a:ext cx="10612582" cy="6376987"/>
          </a:xfrm>
          <a:prstGeom prst="rect">
            <a:avLst/>
          </a:prstGeom>
          <a:noFill/>
        </p:spPr>
      </p:pic>
    </p:spTree>
    <p:extLst>
      <p:ext uri="{BB962C8B-B14F-4D97-AF65-F5344CB8AC3E}">
        <p14:creationId xmlns:p14="http://schemas.microsoft.com/office/powerpoint/2010/main" xmlns="" val="3021234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1"/>
          </p:nvPr>
        </p:nvSpPr>
        <p:spPr/>
        <p:txBody>
          <a:bodyPr/>
          <a:lstStyle/>
          <a:p>
            <a:pPr algn="ctr" rtl="1">
              <a:buFont typeface="Arial" pitchFamily="34" charset="0"/>
              <a:buNone/>
            </a:pPr>
            <a:endParaRPr lang="ar-EG" smtClean="0"/>
          </a:p>
          <a:p>
            <a:pPr algn="ctr" rtl="1">
              <a:buFont typeface="Arial" pitchFamily="34" charset="0"/>
              <a:buNone/>
            </a:pPr>
            <a:r>
              <a:rPr lang="ar-EG" sz="9600" smtClean="0"/>
              <a:t>شكرا</a:t>
            </a:r>
            <a:endParaRPr lang="en-US" sz="96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del\Desktop\13-7.jpg"/>
          <p:cNvPicPr>
            <a:picLocks noChangeAspect="1" noChangeArrowheads="1"/>
          </p:cNvPicPr>
          <p:nvPr/>
        </p:nvPicPr>
        <p:blipFill>
          <a:blip r:embed="rId2" cstate="print"/>
          <a:srcRect/>
          <a:stretch>
            <a:fillRect/>
          </a:stretch>
        </p:blipFill>
        <p:spPr bwMode="auto">
          <a:xfrm>
            <a:off x="595313" y="443345"/>
            <a:ext cx="11001375" cy="6151419"/>
          </a:xfrm>
          <a:prstGeom prst="rect">
            <a:avLst/>
          </a:prstGeom>
          <a:noFill/>
        </p:spPr>
      </p:pic>
    </p:spTree>
    <p:extLst>
      <p:ext uri="{BB962C8B-B14F-4D97-AF65-F5344CB8AC3E}">
        <p14:creationId xmlns:p14="http://schemas.microsoft.com/office/powerpoint/2010/main" xmlns="" val="3021234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BE8FBC-F889-47A0-9B52-3DFC408DDA6C}"/>
              </a:ext>
            </a:extLst>
          </p:cNvPr>
          <p:cNvSpPr>
            <a:spLocks noGrp="1"/>
          </p:cNvSpPr>
          <p:nvPr>
            <p:ph type="title"/>
          </p:nvPr>
        </p:nvSpPr>
        <p:spPr>
          <a:xfrm>
            <a:off x="913795" y="246993"/>
            <a:ext cx="10353762" cy="970450"/>
          </a:xfrm>
        </p:spPr>
        <p:txBody>
          <a:bodyPr>
            <a:normAutofit/>
          </a:bodyPr>
          <a:lstStyle/>
          <a:p>
            <a:pPr rtl="1"/>
            <a:r>
              <a:rPr lang="ar-SA" b="1" dirty="0"/>
              <a:t>تأثيرات التحول الرقمي</a:t>
            </a:r>
            <a:r>
              <a:rPr lang="en-US" b="1" dirty="0"/>
              <a:t> </a:t>
            </a:r>
            <a:r>
              <a:rPr lang="en-US" b="1" i="1" dirty="0"/>
              <a:t>Digital Transformation</a:t>
            </a:r>
            <a:endParaRPr lang="en-US" dirty="0"/>
          </a:p>
        </p:txBody>
      </p:sp>
      <p:sp>
        <p:nvSpPr>
          <p:cNvPr id="3" name="Content Placeholder 2">
            <a:extLst>
              <a:ext uri="{FF2B5EF4-FFF2-40B4-BE49-F238E27FC236}">
                <a16:creationId xmlns:a16="http://schemas.microsoft.com/office/drawing/2014/main" xmlns="" id="{377D25BF-ABE3-41E1-AAF6-8DCC51B81AB2}"/>
              </a:ext>
            </a:extLst>
          </p:cNvPr>
          <p:cNvSpPr>
            <a:spLocks noGrp="1"/>
          </p:cNvSpPr>
          <p:nvPr>
            <p:ph idx="1"/>
          </p:nvPr>
        </p:nvSpPr>
        <p:spPr>
          <a:xfrm>
            <a:off x="913795" y="1217443"/>
            <a:ext cx="10353762" cy="4504088"/>
          </a:xfrm>
        </p:spPr>
        <p:txBody>
          <a:bodyPr>
            <a:normAutofit lnSpcReduction="10000"/>
          </a:bodyPr>
          <a:lstStyle/>
          <a:p>
            <a:pPr algn="just" rtl="1"/>
            <a:r>
              <a:rPr lang="ar-SA" sz="3200" b="1" dirty="0"/>
              <a:t>يجب أن تفكر مجدداً بكامل البنية التنظيمية، تكامل الديناميكية في الوسط الرقمي وتقديم النتائج الشاملة حقاً، الرائدة وكذلك النتائج الهامة</a:t>
            </a:r>
            <a:r>
              <a:rPr lang="en-US" sz="3200" b="1" dirty="0"/>
              <a:t>.</a:t>
            </a:r>
            <a:endParaRPr lang="ar-EG" sz="3200" b="1" dirty="0"/>
          </a:p>
          <a:p>
            <a:pPr algn="just" rtl="1">
              <a:buNone/>
            </a:pPr>
            <a:endParaRPr lang="ar-EG" sz="3200" b="1" dirty="0"/>
          </a:p>
          <a:p>
            <a:pPr algn="just" rtl="1"/>
            <a:r>
              <a:rPr lang="ar-SA" sz="3200" b="1" dirty="0"/>
              <a:t>هل لاحظتَ أن التحول الرقمي قد جاء لتغيير الطريقة التي تتم فيها الأمور، بشكل كامل، في المجتمع؟</a:t>
            </a:r>
            <a:endParaRPr lang="ar-EG" sz="3200" b="1" dirty="0"/>
          </a:p>
          <a:p>
            <a:pPr algn="just" rtl="1">
              <a:buNone/>
            </a:pPr>
            <a:endParaRPr lang="en-US" sz="3200" b="1" dirty="0"/>
          </a:p>
          <a:p>
            <a:pPr algn="just" rtl="1"/>
            <a:r>
              <a:rPr lang="ar-SA" sz="3200" b="1" dirty="0"/>
              <a:t>من الواضح أن مَن لديه عمل تجاري لا يمكنه أن يبقى بعيداً عنه، بل يجب عليه أن يكون مستعداً للتأقلم وتصدّر المنافسين</a:t>
            </a:r>
            <a:r>
              <a:rPr lang="en-US" sz="3200" b="1" dirty="0"/>
              <a:t>.</a:t>
            </a:r>
          </a:p>
          <a:p>
            <a:pPr rtl="1"/>
            <a:endParaRPr lang="en-US" sz="3200" dirty="0"/>
          </a:p>
        </p:txBody>
      </p:sp>
    </p:spTree>
    <p:extLst>
      <p:ext uri="{BB962C8B-B14F-4D97-AF65-F5344CB8AC3E}">
        <p14:creationId xmlns:p14="http://schemas.microsoft.com/office/powerpoint/2010/main" xmlns="" val="3021234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BE8FBC-F889-47A0-9B52-3DFC408DDA6C}"/>
              </a:ext>
            </a:extLst>
          </p:cNvPr>
          <p:cNvSpPr>
            <a:spLocks noGrp="1"/>
          </p:cNvSpPr>
          <p:nvPr>
            <p:ph type="title"/>
          </p:nvPr>
        </p:nvSpPr>
        <p:spPr>
          <a:xfrm>
            <a:off x="913795" y="246993"/>
            <a:ext cx="10353762" cy="970450"/>
          </a:xfrm>
        </p:spPr>
        <p:txBody>
          <a:bodyPr>
            <a:normAutofit fontScale="90000"/>
          </a:bodyPr>
          <a:lstStyle/>
          <a:p>
            <a:pPr rtl="1"/>
            <a:r>
              <a:rPr lang="ar-SA" b="1" dirty="0"/>
              <a:t>تأثيرات التحول الرقمي</a:t>
            </a:r>
            <a:r>
              <a:rPr lang="en-US" b="1" dirty="0"/>
              <a:t> </a:t>
            </a:r>
            <a:r>
              <a:rPr lang="en-US" b="1" i="1" dirty="0"/>
              <a:t>Digital Transformation</a:t>
            </a:r>
            <a:r>
              <a:rPr lang="ar-EG" b="1" i="1" dirty="0"/>
              <a:t/>
            </a:r>
            <a:br>
              <a:rPr lang="ar-EG" b="1" i="1" dirty="0"/>
            </a:br>
            <a:r>
              <a:rPr lang="ar-EG" b="1" i="1" dirty="0"/>
              <a:t>العملاء</a:t>
            </a:r>
            <a:endParaRPr lang="en-US" dirty="0"/>
          </a:p>
        </p:txBody>
      </p:sp>
      <p:sp>
        <p:nvSpPr>
          <p:cNvPr id="3" name="Content Placeholder 2">
            <a:extLst>
              <a:ext uri="{FF2B5EF4-FFF2-40B4-BE49-F238E27FC236}">
                <a16:creationId xmlns:a16="http://schemas.microsoft.com/office/drawing/2014/main" xmlns="" id="{377D25BF-ABE3-41E1-AAF6-8DCC51B81AB2}"/>
              </a:ext>
            </a:extLst>
          </p:cNvPr>
          <p:cNvSpPr>
            <a:spLocks noGrp="1"/>
          </p:cNvSpPr>
          <p:nvPr>
            <p:ph idx="1"/>
          </p:nvPr>
        </p:nvSpPr>
        <p:spPr>
          <a:xfrm>
            <a:off x="913795" y="1217443"/>
            <a:ext cx="10353762" cy="4504088"/>
          </a:xfrm>
        </p:spPr>
        <p:txBody>
          <a:bodyPr>
            <a:normAutofit fontScale="85000" lnSpcReduction="10000"/>
          </a:bodyPr>
          <a:lstStyle/>
          <a:p>
            <a:pPr algn="just" rtl="1"/>
            <a:r>
              <a:rPr lang="ar-SA" sz="3200" b="1" dirty="0"/>
              <a:t>بات العميل اليوم، من خلال الكثير من الموارد التي تُقدّم له، هو مَن يبحث عن الحل</a:t>
            </a:r>
            <a:r>
              <a:rPr lang="en-US" sz="3200" b="1" dirty="0"/>
              <a:t>.</a:t>
            </a:r>
          </a:p>
          <a:p>
            <a:pPr algn="just" rtl="1"/>
            <a:r>
              <a:rPr lang="ar-SA" sz="3200" b="1" dirty="0"/>
              <a:t>أما الشركات التي تقذف المستخدمين بالإعلانات المباشرة طوال الوقت لم يعد لها حيز كبير في السوق، و بدأت بإعادة</a:t>
            </a:r>
            <a:r>
              <a:rPr lang="en-US" sz="3200" b="1" dirty="0"/>
              <a:t> </a:t>
            </a:r>
            <a:r>
              <a:rPr lang="ar-SA" sz="3200" b="1" dirty="0">
                <a:hlinkClick r:id="rId2"/>
              </a:rPr>
              <a:t>استراتيجياتها التسويقية</a:t>
            </a:r>
            <a:r>
              <a:rPr lang="en-US" sz="3200" b="1" dirty="0"/>
              <a:t>.</a:t>
            </a:r>
          </a:p>
          <a:p>
            <a:pPr algn="just" rtl="1"/>
            <a:r>
              <a:rPr lang="ar-SA" sz="3200" b="1" dirty="0"/>
              <a:t>لا تزال هناك إعلانات، بالطبع، لكن يجب أن تكون أقل هجومية وأكثر تثقيفاً، من خلال المساهمة في بناء خبرة المشتري</a:t>
            </a:r>
            <a:r>
              <a:rPr lang="en-US" sz="3200" b="1" dirty="0"/>
              <a:t>.</a:t>
            </a:r>
          </a:p>
          <a:p>
            <a:pPr algn="just" rtl="1"/>
            <a:r>
              <a:rPr lang="ar-SA" sz="3200" b="1" dirty="0"/>
              <a:t>في المحصلة، يتمتع ال</a:t>
            </a:r>
            <a:r>
              <a:rPr lang="ar-EG" sz="3200" b="1" dirty="0"/>
              <a:t>عميل</a:t>
            </a:r>
            <a:r>
              <a:rPr lang="ar-SA" sz="3200" b="1" dirty="0"/>
              <a:t> بالدخول الكامل إلى المعلومات، ولا يشتري بعد الآن أي منتَج أو خدمة فقط بناءً على دعاية جيدة على التلفاز. بل يحتاج إلى أن يفهم جميع المزايا التي سوف يكتسبها، التأكد من أن ذلك المنتَج أو الخدمة سوف يكون بالفعل الحل الذي يحتاج له</a:t>
            </a:r>
            <a:r>
              <a:rPr lang="en-US" sz="3200" b="1" dirty="0"/>
              <a:t>.</a:t>
            </a:r>
            <a:r>
              <a:rPr lang="ar-SA" sz="3200" b="1" dirty="0"/>
              <a:t>بالإضافة إلى ذلك، تصبح السوق الرقمية أكبر وأكثر تنافسية</a:t>
            </a:r>
            <a:r>
              <a:rPr lang="en-US" sz="3200" b="1" dirty="0"/>
              <a:t>.</a:t>
            </a:r>
          </a:p>
          <a:p>
            <a:pPr rtl="1"/>
            <a:endParaRPr lang="en-US" sz="3200" dirty="0"/>
          </a:p>
        </p:txBody>
      </p:sp>
    </p:spTree>
    <p:extLst>
      <p:ext uri="{BB962C8B-B14F-4D97-AF65-F5344CB8AC3E}">
        <p14:creationId xmlns:p14="http://schemas.microsoft.com/office/powerpoint/2010/main" xmlns="" val="3021234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BE8FBC-F889-47A0-9B52-3DFC408DDA6C}"/>
              </a:ext>
            </a:extLst>
          </p:cNvPr>
          <p:cNvSpPr>
            <a:spLocks noGrp="1"/>
          </p:cNvSpPr>
          <p:nvPr>
            <p:ph type="title"/>
          </p:nvPr>
        </p:nvSpPr>
        <p:spPr>
          <a:xfrm>
            <a:off x="913795" y="246993"/>
            <a:ext cx="10353762" cy="970450"/>
          </a:xfrm>
        </p:spPr>
        <p:txBody>
          <a:bodyPr>
            <a:normAutofit fontScale="90000"/>
          </a:bodyPr>
          <a:lstStyle/>
          <a:p>
            <a:pPr rtl="1"/>
            <a:r>
              <a:rPr lang="ar-SA" b="1" dirty="0"/>
              <a:t>تأثيرات التحول الرقمي</a:t>
            </a:r>
            <a:r>
              <a:rPr lang="en-US" b="1" dirty="0"/>
              <a:t> </a:t>
            </a:r>
            <a:r>
              <a:rPr lang="en-US" b="1" i="1" dirty="0"/>
              <a:t>Digital Transformation</a:t>
            </a:r>
            <a:r>
              <a:rPr lang="ar-EG" b="1" i="1" dirty="0"/>
              <a:t/>
            </a:r>
            <a:br>
              <a:rPr lang="ar-EG" b="1" i="1" dirty="0"/>
            </a:br>
            <a:endParaRPr lang="en-US" dirty="0"/>
          </a:p>
        </p:txBody>
      </p:sp>
      <p:sp>
        <p:nvSpPr>
          <p:cNvPr id="3" name="Content Placeholder 2">
            <a:extLst>
              <a:ext uri="{FF2B5EF4-FFF2-40B4-BE49-F238E27FC236}">
                <a16:creationId xmlns:a16="http://schemas.microsoft.com/office/drawing/2014/main" xmlns="" id="{377D25BF-ABE3-41E1-AAF6-8DCC51B81AB2}"/>
              </a:ext>
            </a:extLst>
          </p:cNvPr>
          <p:cNvSpPr>
            <a:spLocks noGrp="1"/>
          </p:cNvSpPr>
          <p:nvPr>
            <p:ph idx="1"/>
          </p:nvPr>
        </p:nvSpPr>
        <p:spPr>
          <a:xfrm>
            <a:off x="913795" y="1217443"/>
            <a:ext cx="10353762" cy="4504088"/>
          </a:xfrm>
        </p:spPr>
        <p:txBody>
          <a:bodyPr>
            <a:normAutofit lnSpcReduction="10000"/>
          </a:bodyPr>
          <a:lstStyle/>
          <a:p>
            <a:pPr algn="just" rtl="1"/>
            <a:r>
              <a:rPr lang="ar-SA" sz="2800" b="1" dirty="0"/>
              <a:t>وسّع التحول الرقمي</a:t>
            </a:r>
            <a:r>
              <a:rPr lang="en-US" sz="2800" b="1" dirty="0"/>
              <a:t> digital transformation </a:t>
            </a:r>
            <a:r>
              <a:rPr lang="ar-SA" sz="2800" b="1" dirty="0"/>
              <a:t>الفرص أمام مَن يريد العمل بشكل حر على الإنترنت</a:t>
            </a:r>
            <a:r>
              <a:rPr lang="en-US" sz="2800" b="1" dirty="0"/>
              <a:t> online freelancer. </a:t>
            </a:r>
            <a:r>
              <a:rPr lang="ar-SA" sz="2800" b="1" dirty="0"/>
              <a:t>وبيع المنتجات على الإنترنت ، التحول إلى مسوق بالعمولة أو ،</a:t>
            </a:r>
            <a:r>
              <a:rPr lang="en-US" sz="2800" b="1" dirty="0"/>
              <a:t> </a:t>
            </a:r>
            <a:r>
              <a:rPr lang="ar-SA" sz="2800" b="1" dirty="0">
                <a:hlinkClick r:id="rId2"/>
              </a:rPr>
              <a:t>العمل عن بعد</a:t>
            </a:r>
            <a:r>
              <a:rPr lang="en-US" sz="2800" b="1" dirty="0">
                <a:hlinkClick r:id="rId2"/>
              </a:rPr>
              <a:t> remote work</a:t>
            </a:r>
            <a:r>
              <a:rPr lang="en-US" sz="2800" b="1" dirty="0"/>
              <a:t> </a:t>
            </a:r>
            <a:r>
              <a:rPr lang="ar-SA" sz="2800" b="1" dirty="0"/>
              <a:t>وغير ذلك</a:t>
            </a:r>
            <a:r>
              <a:rPr lang="en-US" sz="2800" b="1" dirty="0"/>
              <a:t>.</a:t>
            </a:r>
            <a:endParaRPr lang="ar-EG" sz="2800" b="1" dirty="0"/>
          </a:p>
          <a:p>
            <a:pPr algn="just" rtl="1">
              <a:buNone/>
            </a:pPr>
            <a:endParaRPr lang="en-US" sz="2800" b="1" dirty="0"/>
          </a:p>
          <a:p>
            <a:pPr algn="just" rtl="1"/>
            <a:r>
              <a:rPr lang="ar-SA" sz="2800" b="1" dirty="0"/>
              <a:t>أن الاحتمالات للعمل في الوسط الافتراضي عديدة ولا تُحصَى، ومع ذلك، تظهر مهن جديدة لتلبية الطلبات التي تأتي من جراء الابتكار</a:t>
            </a:r>
            <a:r>
              <a:rPr lang="en-US" sz="2800" b="1" dirty="0"/>
              <a:t>.</a:t>
            </a:r>
            <a:endParaRPr lang="ar-EG" sz="2800" b="1" dirty="0"/>
          </a:p>
          <a:p>
            <a:pPr algn="just" rtl="1">
              <a:buNone/>
            </a:pPr>
            <a:endParaRPr lang="en-US" sz="2800" b="1" dirty="0"/>
          </a:p>
          <a:p>
            <a:pPr algn="just" rtl="1"/>
            <a:r>
              <a:rPr lang="ar-SA" sz="2800" b="1" dirty="0"/>
              <a:t>بدأت المهن الأكثر تقليدية باقتسام الحيز مع الأعمال التي تقدم المزيد من الحرية والديناميكية من أجل العاملين</a:t>
            </a:r>
            <a:r>
              <a:rPr lang="en-US" sz="2800" b="1" dirty="0"/>
              <a:t>.</a:t>
            </a:r>
          </a:p>
          <a:p>
            <a:pPr rtl="1"/>
            <a:endParaRPr lang="en-US" sz="3200" dirty="0"/>
          </a:p>
        </p:txBody>
      </p:sp>
    </p:spTree>
    <p:extLst>
      <p:ext uri="{BB962C8B-B14F-4D97-AF65-F5344CB8AC3E}">
        <p14:creationId xmlns:p14="http://schemas.microsoft.com/office/powerpoint/2010/main" xmlns="" val="302123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BE8FBC-F889-47A0-9B52-3DFC408DDA6C}"/>
              </a:ext>
            </a:extLst>
          </p:cNvPr>
          <p:cNvSpPr>
            <a:spLocks noGrp="1"/>
          </p:cNvSpPr>
          <p:nvPr>
            <p:ph type="title"/>
          </p:nvPr>
        </p:nvSpPr>
        <p:spPr>
          <a:xfrm>
            <a:off x="913795" y="246993"/>
            <a:ext cx="10353762" cy="970450"/>
          </a:xfrm>
        </p:spPr>
        <p:txBody>
          <a:bodyPr>
            <a:normAutofit fontScale="90000"/>
          </a:bodyPr>
          <a:lstStyle/>
          <a:p>
            <a:pPr rtl="1"/>
            <a:r>
              <a:rPr lang="ar-SA" b="1" dirty="0"/>
              <a:t>تأثيرات التحول الرقمي</a:t>
            </a:r>
            <a:r>
              <a:rPr lang="en-US" b="1" dirty="0"/>
              <a:t> </a:t>
            </a:r>
            <a:r>
              <a:rPr lang="en-US" b="1" i="1" dirty="0"/>
              <a:t>Digital Transformation</a:t>
            </a:r>
            <a:r>
              <a:rPr lang="ar-EG" b="1" i="1" dirty="0"/>
              <a:t/>
            </a:r>
            <a:br>
              <a:rPr lang="ar-EG" b="1" i="1" dirty="0"/>
            </a:br>
            <a:endParaRPr lang="en-US" dirty="0"/>
          </a:p>
        </p:txBody>
      </p:sp>
      <p:sp>
        <p:nvSpPr>
          <p:cNvPr id="3" name="Content Placeholder 2">
            <a:extLst>
              <a:ext uri="{FF2B5EF4-FFF2-40B4-BE49-F238E27FC236}">
                <a16:creationId xmlns:a16="http://schemas.microsoft.com/office/drawing/2014/main" xmlns="" id="{377D25BF-ABE3-41E1-AAF6-8DCC51B81AB2}"/>
              </a:ext>
            </a:extLst>
          </p:cNvPr>
          <p:cNvSpPr>
            <a:spLocks noGrp="1"/>
          </p:cNvSpPr>
          <p:nvPr>
            <p:ph idx="1"/>
          </p:nvPr>
        </p:nvSpPr>
        <p:spPr>
          <a:xfrm>
            <a:off x="913795" y="1217443"/>
            <a:ext cx="10353762" cy="4504088"/>
          </a:xfrm>
        </p:spPr>
        <p:txBody>
          <a:bodyPr>
            <a:normAutofit/>
          </a:bodyPr>
          <a:lstStyle/>
          <a:p>
            <a:pPr algn="just" rtl="1"/>
            <a:r>
              <a:rPr lang="ar-SA" sz="2800" b="1" dirty="0"/>
              <a:t>تطبيق التقنية في عملياتك يعتبر مفيداً، حيث تسمح لرائد الأعمال بالحصول على الكم الأكبر من المعلومات التي تتعلق بالأشخاص الذين ترغب في الوصول لهم، تتعرّف على سلوكهم، وتحدد الاحتياجات والاعتراضات التي تأتي من جانبهم</a:t>
            </a:r>
            <a:r>
              <a:rPr lang="en-US" sz="2800" b="1" dirty="0"/>
              <a:t>.</a:t>
            </a:r>
            <a:endParaRPr lang="ar-EG" sz="2800" b="1" dirty="0"/>
          </a:p>
          <a:p>
            <a:pPr algn="just" rtl="1">
              <a:buNone/>
            </a:pPr>
            <a:endParaRPr lang="en-US" sz="2800" b="1" dirty="0"/>
          </a:p>
          <a:p>
            <a:pPr algn="just" rtl="1"/>
            <a:r>
              <a:rPr lang="ar-SA" sz="2800" b="1" dirty="0"/>
              <a:t>من خلال توفر جميع هذه البيانات في متناول اليد، يصبح أسهل بكثير إعداد الأقسام وتوجيهها إلى العميل</a:t>
            </a:r>
            <a:r>
              <a:rPr lang="en-US" sz="2800" b="1" i="1" dirty="0">
                <a:hlinkClick r:id="rId2"/>
              </a:rPr>
              <a:t> </a:t>
            </a:r>
            <a:r>
              <a:rPr lang="ar-SA" sz="2800" b="1" dirty="0"/>
              <a:t>، وضمان الدقة والصواب وأهمية الاستراتيجيات</a:t>
            </a:r>
            <a:r>
              <a:rPr lang="en-US" sz="2800" b="1" dirty="0"/>
              <a:t>.</a:t>
            </a:r>
          </a:p>
          <a:p>
            <a:pPr rtl="1"/>
            <a:endParaRPr lang="en-US" sz="3200" dirty="0"/>
          </a:p>
        </p:txBody>
      </p:sp>
    </p:spTree>
    <p:extLst>
      <p:ext uri="{BB962C8B-B14F-4D97-AF65-F5344CB8AC3E}">
        <p14:creationId xmlns:p14="http://schemas.microsoft.com/office/powerpoint/2010/main" xmlns="" val="30212349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126</TotalTime>
  <Words>2032</Words>
  <Application>Microsoft Office PowerPoint</Application>
  <PresentationFormat>Custom</PresentationFormat>
  <Paragraphs>142</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Slate</vt:lpstr>
      <vt:lpstr>حوكمه التحولات الرقمية و تاثيراتها الاقتصادية </vt:lpstr>
      <vt:lpstr>التحول الرقمي Digital Transformation</vt:lpstr>
      <vt:lpstr>التحول الرقمي Digital Transformation</vt:lpstr>
      <vt:lpstr>التحول الرقمي Digital Transformation</vt:lpstr>
      <vt:lpstr>Slide 5</vt:lpstr>
      <vt:lpstr>تأثيرات التحول الرقمي Digital Transformation</vt:lpstr>
      <vt:lpstr>تأثيرات التحول الرقمي Digital Transformation العملاء</vt:lpstr>
      <vt:lpstr>تأثيرات التحول الرقمي Digital Transformation </vt:lpstr>
      <vt:lpstr>تأثيرات التحول الرقمي Digital Transformation </vt:lpstr>
      <vt:lpstr>  تأثيرات التحول الرقمي Digital Transformation تحسين العمليات   </vt:lpstr>
      <vt:lpstr>Slide 11</vt:lpstr>
      <vt:lpstr>Slide 12</vt:lpstr>
      <vt:lpstr>تأثيرات التحول الرقمي Digital Transformation </vt:lpstr>
      <vt:lpstr>Slide 14</vt:lpstr>
      <vt:lpstr>تأثيرات التحول الرقمي Digital Transformation </vt:lpstr>
      <vt:lpstr>اهمية التحول الرقمي</vt:lpstr>
      <vt:lpstr>تقنيات التحول الرقمي</vt:lpstr>
      <vt:lpstr>خطوات التحول الرقمي Digital Transformation </vt:lpstr>
      <vt:lpstr>تطبيق التحول الرقمي</vt:lpstr>
      <vt:lpstr>خطوات التحول الرقمي</vt:lpstr>
      <vt:lpstr>التحول الرقمى وانترنت الأشياء</vt:lpstr>
      <vt:lpstr>التحول الرقمى وانترنت الأشياء</vt:lpstr>
      <vt:lpstr>استثمارات الشركات في التحول الرقمي</vt:lpstr>
      <vt:lpstr>استثمارات التحول الرقمي</vt:lpstr>
      <vt:lpstr>التحول الرقمي ضرورة في تحسين كفاءة المؤسسات</vt:lpstr>
      <vt:lpstr>Slide 26</vt:lpstr>
      <vt:lpstr>حوكمة التحول الرقمى</vt:lpstr>
      <vt:lpstr>حوكمة التحول الرقمى</vt:lpstr>
      <vt:lpstr>خمس مناطق أساسية تركز عليها الحوكمة</vt:lpstr>
      <vt:lpstr>خمس مناطق أساسية تركز عليها الحوكمة</vt:lpstr>
      <vt:lpstr>خمس مناطق أساسية تركز عليها الحوكمة</vt:lpstr>
      <vt:lpstr>خمس مناطق أساسية تركز عليها الحوكمة</vt:lpstr>
      <vt:lpstr>خمس مناطق أساسية تركز عليها الحوكمة</vt:lpstr>
      <vt:lpstr>مجلس الحوكمة </vt:lpstr>
      <vt:lpstr>مجلس الحوكمة </vt:lpstr>
      <vt:lpstr>مجلس الحوكمة </vt:lpstr>
      <vt:lpstr>مجلس الحوكمة </vt:lpstr>
      <vt:lpstr>مجلس الحوكمة </vt:lpstr>
      <vt:lpstr>مجلس الحوكمة </vt:lpstr>
      <vt:lpstr>مؤشر لقياس أداء التحول الرقمي </vt:lpstr>
      <vt:lpstr>الخاتمة</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العالم العربي في موازين التنافسية العالمية 2019" </dc:title>
  <dc:creator>mennahmohzakria@gmail.com</dc:creator>
  <cp:lastModifiedBy>M-Adel</cp:lastModifiedBy>
  <cp:revision>43</cp:revision>
  <dcterms:created xsi:type="dcterms:W3CDTF">2019-10-21T19:58:16Z</dcterms:created>
  <dcterms:modified xsi:type="dcterms:W3CDTF">2019-10-23T20:47:33Z</dcterms:modified>
</cp:coreProperties>
</file>